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&amp;ehk=ordM8TyMp" ContentType="image/jpeg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8" r:id="rId3"/>
    <p:sldId id="296" r:id="rId4"/>
    <p:sldId id="297" r:id="rId5"/>
    <p:sldId id="298" r:id="rId6"/>
    <p:sldId id="299" r:id="rId7"/>
    <p:sldId id="300" r:id="rId8"/>
    <p:sldId id="301" r:id="rId9"/>
    <p:sldId id="302" r:id="rId10"/>
    <p:sldId id="303" r:id="rId11"/>
    <p:sldId id="304" r:id="rId12"/>
    <p:sldId id="305" r:id="rId13"/>
    <p:sldId id="306" r:id="rId14"/>
    <p:sldId id="307" r:id="rId15"/>
    <p:sldId id="308" r:id="rId16"/>
    <p:sldId id="309" r:id="rId17"/>
    <p:sldId id="293" r:id="rId18"/>
    <p:sldId id="292" r:id="rId19"/>
    <p:sldId id="294" r:id="rId20"/>
    <p:sldId id="295" r:id="rId21"/>
    <p:sldId id="311" r:id="rId22"/>
    <p:sldId id="310" r:id="rId23"/>
    <p:sldId id="278" r:id="rId24"/>
    <p:sldId id="312" r:id="rId25"/>
    <p:sldId id="279" r:id="rId26"/>
    <p:sldId id="280" r:id="rId27"/>
    <p:sldId id="281" r:id="rId28"/>
    <p:sldId id="282" r:id="rId29"/>
    <p:sldId id="283" r:id="rId30"/>
    <p:sldId id="285" r:id="rId31"/>
    <p:sldId id="286" r:id="rId32"/>
    <p:sldId id="287" r:id="rId33"/>
    <p:sldId id="289" r:id="rId34"/>
    <p:sldId id="290" r:id="rId35"/>
    <p:sldId id="288" r:id="rId36"/>
    <p:sldId id="322" r:id="rId37"/>
    <p:sldId id="323" r:id="rId38"/>
    <p:sldId id="291" r:id="rId39"/>
    <p:sldId id="313" r:id="rId40"/>
    <p:sldId id="324" r:id="rId41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4" autoAdjust="0"/>
    <p:restoredTop sz="94660"/>
  </p:normalViewPr>
  <p:slideViewPr>
    <p:cSldViewPr snapToGrid="0">
      <p:cViewPr varScale="1">
        <p:scale>
          <a:sx n="68" d="100"/>
          <a:sy n="68" d="100"/>
        </p:scale>
        <p:origin x="61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3FFF6A0-3FC2-4721-8965-F7B9CC077999}" type="doc">
      <dgm:prSet loTypeId="urn:microsoft.com/office/officeart/2008/layout/LinedList" loCatId="Inbox" qsTypeId="urn:microsoft.com/office/officeart/2005/8/quickstyle/simple2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746F106E-E231-4CA9-9DBD-4A31813D4DD4}">
      <dgm:prSet/>
      <dgm:spPr/>
      <dgm:t>
        <a:bodyPr/>
        <a:lstStyle/>
        <a:p>
          <a:r>
            <a:rPr lang="hu-HU" b="1"/>
            <a:t>Belső érintett:</a:t>
          </a:r>
          <a:r>
            <a:rPr lang="hu-HU"/>
            <a:t> jogviszony köti őket a gazdasági szervezethez, különböző érdekekkel rendelkeznek</a:t>
          </a:r>
          <a:endParaRPr lang="en-US"/>
        </a:p>
      </dgm:t>
    </dgm:pt>
    <dgm:pt modelId="{95AF55BE-26B6-4291-A2B5-7F0FE3A658A2}" type="parTrans" cxnId="{BF900653-8E3C-4DF4-9B9D-BEF2CAAB39D4}">
      <dgm:prSet/>
      <dgm:spPr/>
      <dgm:t>
        <a:bodyPr/>
        <a:lstStyle/>
        <a:p>
          <a:endParaRPr lang="en-US"/>
        </a:p>
      </dgm:t>
    </dgm:pt>
    <dgm:pt modelId="{02AD2567-A3E4-49A1-BDD7-5EEB4AB8CA9B}" type="sibTrans" cxnId="{BF900653-8E3C-4DF4-9B9D-BEF2CAAB39D4}">
      <dgm:prSet/>
      <dgm:spPr/>
      <dgm:t>
        <a:bodyPr/>
        <a:lstStyle/>
        <a:p>
          <a:endParaRPr lang="en-US"/>
        </a:p>
      </dgm:t>
    </dgm:pt>
    <dgm:pt modelId="{E2C6D43E-6CA8-4089-BA7F-93452630593F}">
      <dgm:prSet/>
      <dgm:spPr/>
      <dgm:t>
        <a:bodyPr/>
        <a:lstStyle/>
        <a:p>
          <a:r>
            <a:rPr lang="hu-HU" dirty="0"/>
            <a:t>tulajdonosok: befektetett tőke megtérülése</a:t>
          </a:r>
          <a:endParaRPr lang="en-US" dirty="0"/>
        </a:p>
      </dgm:t>
    </dgm:pt>
    <dgm:pt modelId="{D0EF0D40-741A-4ED4-A648-CD395DA972E6}" type="parTrans" cxnId="{317FB7B2-5062-4C45-BEC5-D22F9F7D8AB2}">
      <dgm:prSet/>
      <dgm:spPr/>
      <dgm:t>
        <a:bodyPr/>
        <a:lstStyle/>
        <a:p>
          <a:endParaRPr lang="en-US"/>
        </a:p>
      </dgm:t>
    </dgm:pt>
    <dgm:pt modelId="{28E20D15-5DED-4B7D-BC74-7B5F458BB936}" type="sibTrans" cxnId="{317FB7B2-5062-4C45-BEC5-D22F9F7D8AB2}">
      <dgm:prSet/>
      <dgm:spPr/>
      <dgm:t>
        <a:bodyPr/>
        <a:lstStyle/>
        <a:p>
          <a:endParaRPr lang="en-US"/>
        </a:p>
      </dgm:t>
    </dgm:pt>
    <dgm:pt modelId="{A910A2DA-16A5-4274-8BB4-876631FAC770}">
      <dgm:prSet/>
      <dgm:spPr/>
      <dgm:t>
        <a:bodyPr/>
        <a:lstStyle/>
        <a:p>
          <a:r>
            <a:rPr lang="hu-HU"/>
            <a:t>menedzserek: eredményes működés</a:t>
          </a:r>
          <a:endParaRPr lang="en-US"/>
        </a:p>
      </dgm:t>
    </dgm:pt>
    <dgm:pt modelId="{F8077DCB-EE1B-4395-98BB-128670EF7279}" type="parTrans" cxnId="{3E0D39F0-69D1-4FD8-9E68-1CA823B364B7}">
      <dgm:prSet/>
      <dgm:spPr/>
      <dgm:t>
        <a:bodyPr/>
        <a:lstStyle/>
        <a:p>
          <a:endParaRPr lang="en-US"/>
        </a:p>
      </dgm:t>
    </dgm:pt>
    <dgm:pt modelId="{EF15B958-28C3-4446-B4E3-7CB3A9DDC3FB}" type="sibTrans" cxnId="{3E0D39F0-69D1-4FD8-9E68-1CA823B364B7}">
      <dgm:prSet/>
      <dgm:spPr/>
      <dgm:t>
        <a:bodyPr/>
        <a:lstStyle/>
        <a:p>
          <a:endParaRPr lang="en-US"/>
        </a:p>
      </dgm:t>
    </dgm:pt>
    <dgm:pt modelId="{EEB79580-0E84-4B18-B152-D64DB8A28735}">
      <dgm:prSet/>
      <dgm:spPr/>
      <dgm:t>
        <a:bodyPr/>
        <a:lstStyle/>
        <a:p>
          <a:r>
            <a:rPr lang="hu-HU"/>
            <a:t>alkalmazottak: jövedelem maximalizálása</a:t>
          </a:r>
          <a:endParaRPr lang="en-US"/>
        </a:p>
      </dgm:t>
    </dgm:pt>
    <dgm:pt modelId="{B107B2D2-81A2-415B-B621-86CE378AEC01}" type="parTrans" cxnId="{DEA0CB41-407A-4EDE-A5F1-4A6D3A9E6B15}">
      <dgm:prSet/>
      <dgm:spPr/>
      <dgm:t>
        <a:bodyPr/>
        <a:lstStyle/>
        <a:p>
          <a:endParaRPr lang="en-US"/>
        </a:p>
      </dgm:t>
    </dgm:pt>
    <dgm:pt modelId="{64870E4A-278D-4A66-A1DB-AB5913059312}" type="sibTrans" cxnId="{DEA0CB41-407A-4EDE-A5F1-4A6D3A9E6B15}">
      <dgm:prSet/>
      <dgm:spPr/>
      <dgm:t>
        <a:bodyPr/>
        <a:lstStyle/>
        <a:p>
          <a:endParaRPr lang="en-US"/>
        </a:p>
      </dgm:t>
    </dgm:pt>
    <dgm:pt modelId="{C5E2C53E-F301-4923-BC13-D9858A7E2204}" type="pres">
      <dgm:prSet presAssocID="{F3FFF6A0-3FC2-4721-8965-F7B9CC077999}" presName="vert0" presStyleCnt="0">
        <dgm:presLayoutVars>
          <dgm:dir/>
          <dgm:animOne val="branch"/>
          <dgm:animLvl val="lvl"/>
        </dgm:presLayoutVars>
      </dgm:prSet>
      <dgm:spPr/>
      <dgm:t>
        <a:bodyPr/>
        <a:lstStyle/>
        <a:p>
          <a:endParaRPr lang="hu-HU"/>
        </a:p>
      </dgm:t>
    </dgm:pt>
    <dgm:pt modelId="{43C0654B-52CE-41F0-A5AE-69BF55560A86}" type="pres">
      <dgm:prSet presAssocID="{746F106E-E231-4CA9-9DBD-4A31813D4DD4}" presName="thickLine" presStyleLbl="alignNode1" presStyleIdx="0" presStyleCnt="4"/>
      <dgm:spPr/>
    </dgm:pt>
    <dgm:pt modelId="{4F568F92-8CE4-4094-89EB-CE05FD6EC706}" type="pres">
      <dgm:prSet presAssocID="{746F106E-E231-4CA9-9DBD-4A31813D4DD4}" presName="horz1" presStyleCnt="0"/>
      <dgm:spPr/>
    </dgm:pt>
    <dgm:pt modelId="{4E8A926A-14F5-45F0-A238-907CA2215DE4}" type="pres">
      <dgm:prSet presAssocID="{746F106E-E231-4CA9-9DBD-4A31813D4DD4}" presName="tx1" presStyleLbl="revTx" presStyleIdx="0" presStyleCnt="4"/>
      <dgm:spPr/>
      <dgm:t>
        <a:bodyPr/>
        <a:lstStyle/>
        <a:p>
          <a:endParaRPr lang="hu-HU"/>
        </a:p>
      </dgm:t>
    </dgm:pt>
    <dgm:pt modelId="{9E0BBB29-5AF5-4CAB-ABF8-7C83CCD621E1}" type="pres">
      <dgm:prSet presAssocID="{746F106E-E231-4CA9-9DBD-4A31813D4DD4}" presName="vert1" presStyleCnt="0"/>
      <dgm:spPr/>
    </dgm:pt>
    <dgm:pt modelId="{590FBD84-D099-4111-B2BB-4B2A1421B495}" type="pres">
      <dgm:prSet presAssocID="{E2C6D43E-6CA8-4089-BA7F-93452630593F}" presName="thickLine" presStyleLbl="alignNode1" presStyleIdx="1" presStyleCnt="4"/>
      <dgm:spPr/>
    </dgm:pt>
    <dgm:pt modelId="{20949F9F-4BD0-471D-9E28-0B1F4B2AC9E5}" type="pres">
      <dgm:prSet presAssocID="{E2C6D43E-6CA8-4089-BA7F-93452630593F}" presName="horz1" presStyleCnt="0"/>
      <dgm:spPr/>
    </dgm:pt>
    <dgm:pt modelId="{8D7DB844-2EFA-4E3D-BA77-C9DAB48546A7}" type="pres">
      <dgm:prSet presAssocID="{E2C6D43E-6CA8-4089-BA7F-93452630593F}" presName="tx1" presStyleLbl="revTx" presStyleIdx="1" presStyleCnt="4"/>
      <dgm:spPr/>
      <dgm:t>
        <a:bodyPr/>
        <a:lstStyle/>
        <a:p>
          <a:endParaRPr lang="hu-HU"/>
        </a:p>
      </dgm:t>
    </dgm:pt>
    <dgm:pt modelId="{ED75EC4C-CE80-4274-8F4A-DB7910753CE4}" type="pres">
      <dgm:prSet presAssocID="{E2C6D43E-6CA8-4089-BA7F-93452630593F}" presName="vert1" presStyleCnt="0"/>
      <dgm:spPr/>
    </dgm:pt>
    <dgm:pt modelId="{C64FEBB4-15BD-44DA-AE57-19D81D838920}" type="pres">
      <dgm:prSet presAssocID="{A910A2DA-16A5-4274-8BB4-876631FAC770}" presName="thickLine" presStyleLbl="alignNode1" presStyleIdx="2" presStyleCnt="4"/>
      <dgm:spPr/>
    </dgm:pt>
    <dgm:pt modelId="{F8EE297D-8729-4C3A-A7A7-94DDCBB95F98}" type="pres">
      <dgm:prSet presAssocID="{A910A2DA-16A5-4274-8BB4-876631FAC770}" presName="horz1" presStyleCnt="0"/>
      <dgm:spPr/>
    </dgm:pt>
    <dgm:pt modelId="{571B9A1F-B878-42A6-825D-D9D46D149BE2}" type="pres">
      <dgm:prSet presAssocID="{A910A2DA-16A5-4274-8BB4-876631FAC770}" presName="tx1" presStyleLbl="revTx" presStyleIdx="2" presStyleCnt="4"/>
      <dgm:spPr/>
      <dgm:t>
        <a:bodyPr/>
        <a:lstStyle/>
        <a:p>
          <a:endParaRPr lang="hu-HU"/>
        </a:p>
      </dgm:t>
    </dgm:pt>
    <dgm:pt modelId="{9E399193-C14D-490A-B9E4-B6485F2E5C59}" type="pres">
      <dgm:prSet presAssocID="{A910A2DA-16A5-4274-8BB4-876631FAC770}" presName="vert1" presStyleCnt="0"/>
      <dgm:spPr/>
    </dgm:pt>
    <dgm:pt modelId="{DF331FFB-CDD0-4D0D-BA45-E02453AE2F50}" type="pres">
      <dgm:prSet presAssocID="{EEB79580-0E84-4B18-B152-D64DB8A28735}" presName="thickLine" presStyleLbl="alignNode1" presStyleIdx="3" presStyleCnt="4"/>
      <dgm:spPr/>
    </dgm:pt>
    <dgm:pt modelId="{7F110ADB-635E-4BD9-91BC-7F839E0B6584}" type="pres">
      <dgm:prSet presAssocID="{EEB79580-0E84-4B18-B152-D64DB8A28735}" presName="horz1" presStyleCnt="0"/>
      <dgm:spPr/>
    </dgm:pt>
    <dgm:pt modelId="{40BC7AFF-9F41-48F7-A9E3-5E7C768BFCDC}" type="pres">
      <dgm:prSet presAssocID="{EEB79580-0E84-4B18-B152-D64DB8A28735}" presName="tx1" presStyleLbl="revTx" presStyleIdx="3" presStyleCnt="4"/>
      <dgm:spPr/>
      <dgm:t>
        <a:bodyPr/>
        <a:lstStyle/>
        <a:p>
          <a:endParaRPr lang="hu-HU"/>
        </a:p>
      </dgm:t>
    </dgm:pt>
    <dgm:pt modelId="{FDC86CC4-CA8A-4CD3-9D82-1EF0879BEF74}" type="pres">
      <dgm:prSet presAssocID="{EEB79580-0E84-4B18-B152-D64DB8A28735}" presName="vert1" presStyleCnt="0"/>
      <dgm:spPr/>
    </dgm:pt>
  </dgm:ptLst>
  <dgm:cxnLst>
    <dgm:cxn modelId="{18FBF9A2-F235-486A-B4DD-35261D01A642}" type="presOf" srcId="{EEB79580-0E84-4B18-B152-D64DB8A28735}" destId="{40BC7AFF-9F41-48F7-A9E3-5E7C768BFCDC}" srcOrd="0" destOrd="0" presId="urn:microsoft.com/office/officeart/2008/layout/LinedList"/>
    <dgm:cxn modelId="{0B498C53-1BD1-42F2-A166-BB0BC44C2787}" type="presOf" srcId="{E2C6D43E-6CA8-4089-BA7F-93452630593F}" destId="{8D7DB844-2EFA-4E3D-BA77-C9DAB48546A7}" srcOrd="0" destOrd="0" presId="urn:microsoft.com/office/officeart/2008/layout/LinedList"/>
    <dgm:cxn modelId="{963BD5ED-F12D-438D-8D75-4147ED66AE7A}" type="presOf" srcId="{F3FFF6A0-3FC2-4721-8965-F7B9CC077999}" destId="{C5E2C53E-F301-4923-BC13-D9858A7E2204}" srcOrd="0" destOrd="0" presId="urn:microsoft.com/office/officeart/2008/layout/LinedList"/>
    <dgm:cxn modelId="{317FB7B2-5062-4C45-BEC5-D22F9F7D8AB2}" srcId="{F3FFF6A0-3FC2-4721-8965-F7B9CC077999}" destId="{E2C6D43E-6CA8-4089-BA7F-93452630593F}" srcOrd="1" destOrd="0" parTransId="{D0EF0D40-741A-4ED4-A648-CD395DA972E6}" sibTransId="{28E20D15-5DED-4B7D-BC74-7B5F458BB936}"/>
    <dgm:cxn modelId="{BF900653-8E3C-4DF4-9B9D-BEF2CAAB39D4}" srcId="{F3FFF6A0-3FC2-4721-8965-F7B9CC077999}" destId="{746F106E-E231-4CA9-9DBD-4A31813D4DD4}" srcOrd="0" destOrd="0" parTransId="{95AF55BE-26B6-4291-A2B5-7F0FE3A658A2}" sibTransId="{02AD2567-A3E4-49A1-BDD7-5EEB4AB8CA9B}"/>
    <dgm:cxn modelId="{EA616D32-9303-4ED8-84D3-17C6177AB33B}" type="presOf" srcId="{A910A2DA-16A5-4274-8BB4-876631FAC770}" destId="{571B9A1F-B878-42A6-825D-D9D46D149BE2}" srcOrd="0" destOrd="0" presId="urn:microsoft.com/office/officeart/2008/layout/LinedList"/>
    <dgm:cxn modelId="{3E0D39F0-69D1-4FD8-9E68-1CA823B364B7}" srcId="{F3FFF6A0-3FC2-4721-8965-F7B9CC077999}" destId="{A910A2DA-16A5-4274-8BB4-876631FAC770}" srcOrd="2" destOrd="0" parTransId="{F8077DCB-EE1B-4395-98BB-128670EF7279}" sibTransId="{EF15B958-28C3-4446-B4E3-7CB3A9DDC3FB}"/>
    <dgm:cxn modelId="{DEA0CB41-407A-4EDE-A5F1-4A6D3A9E6B15}" srcId="{F3FFF6A0-3FC2-4721-8965-F7B9CC077999}" destId="{EEB79580-0E84-4B18-B152-D64DB8A28735}" srcOrd="3" destOrd="0" parTransId="{B107B2D2-81A2-415B-B621-86CE378AEC01}" sibTransId="{64870E4A-278D-4A66-A1DB-AB5913059312}"/>
    <dgm:cxn modelId="{4C8EDFDA-0303-4D15-AA81-3BA4E421177C}" type="presOf" srcId="{746F106E-E231-4CA9-9DBD-4A31813D4DD4}" destId="{4E8A926A-14F5-45F0-A238-907CA2215DE4}" srcOrd="0" destOrd="0" presId="urn:microsoft.com/office/officeart/2008/layout/LinedList"/>
    <dgm:cxn modelId="{85466808-7BBB-45F9-8ABC-6CA0EDC288C2}" type="presParOf" srcId="{C5E2C53E-F301-4923-BC13-D9858A7E2204}" destId="{43C0654B-52CE-41F0-A5AE-69BF55560A86}" srcOrd="0" destOrd="0" presId="urn:microsoft.com/office/officeart/2008/layout/LinedList"/>
    <dgm:cxn modelId="{BB55D08D-6888-4754-832F-879F9E9FDDA1}" type="presParOf" srcId="{C5E2C53E-F301-4923-BC13-D9858A7E2204}" destId="{4F568F92-8CE4-4094-89EB-CE05FD6EC706}" srcOrd="1" destOrd="0" presId="urn:microsoft.com/office/officeart/2008/layout/LinedList"/>
    <dgm:cxn modelId="{184486C9-74E2-4F83-A2B4-BB6AE52CD3E7}" type="presParOf" srcId="{4F568F92-8CE4-4094-89EB-CE05FD6EC706}" destId="{4E8A926A-14F5-45F0-A238-907CA2215DE4}" srcOrd="0" destOrd="0" presId="urn:microsoft.com/office/officeart/2008/layout/LinedList"/>
    <dgm:cxn modelId="{D0640F8F-355B-4B28-9134-0C0D8E5966F3}" type="presParOf" srcId="{4F568F92-8CE4-4094-89EB-CE05FD6EC706}" destId="{9E0BBB29-5AF5-4CAB-ABF8-7C83CCD621E1}" srcOrd="1" destOrd="0" presId="urn:microsoft.com/office/officeart/2008/layout/LinedList"/>
    <dgm:cxn modelId="{B1168CEC-4458-44A1-BEBE-BFC4C4DCB66B}" type="presParOf" srcId="{C5E2C53E-F301-4923-BC13-D9858A7E2204}" destId="{590FBD84-D099-4111-B2BB-4B2A1421B495}" srcOrd="2" destOrd="0" presId="urn:microsoft.com/office/officeart/2008/layout/LinedList"/>
    <dgm:cxn modelId="{4179AF7E-D293-4BCE-B4ED-F6405A9ED9B6}" type="presParOf" srcId="{C5E2C53E-F301-4923-BC13-D9858A7E2204}" destId="{20949F9F-4BD0-471D-9E28-0B1F4B2AC9E5}" srcOrd="3" destOrd="0" presId="urn:microsoft.com/office/officeart/2008/layout/LinedList"/>
    <dgm:cxn modelId="{8B6CBC33-C3DC-4229-80FD-C649F7692784}" type="presParOf" srcId="{20949F9F-4BD0-471D-9E28-0B1F4B2AC9E5}" destId="{8D7DB844-2EFA-4E3D-BA77-C9DAB48546A7}" srcOrd="0" destOrd="0" presId="urn:microsoft.com/office/officeart/2008/layout/LinedList"/>
    <dgm:cxn modelId="{FB634E28-E4B7-4148-B609-3AD02D587F94}" type="presParOf" srcId="{20949F9F-4BD0-471D-9E28-0B1F4B2AC9E5}" destId="{ED75EC4C-CE80-4274-8F4A-DB7910753CE4}" srcOrd="1" destOrd="0" presId="urn:microsoft.com/office/officeart/2008/layout/LinedList"/>
    <dgm:cxn modelId="{70EBC199-7EA3-47F8-9031-3094A75DDA66}" type="presParOf" srcId="{C5E2C53E-F301-4923-BC13-D9858A7E2204}" destId="{C64FEBB4-15BD-44DA-AE57-19D81D838920}" srcOrd="4" destOrd="0" presId="urn:microsoft.com/office/officeart/2008/layout/LinedList"/>
    <dgm:cxn modelId="{579E81D1-7EB5-4CDD-A680-6A8DB4A16D7E}" type="presParOf" srcId="{C5E2C53E-F301-4923-BC13-D9858A7E2204}" destId="{F8EE297D-8729-4C3A-A7A7-94DDCBB95F98}" srcOrd="5" destOrd="0" presId="urn:microsoft.com/office/officeart/2008/layout/LinedList"/>
    <dgm:cxn modelId="{ADE2994B-C773-44F1-A967-C743E601CBF7}" type="presParOf" srcId="{F8EE297D-8729-4C3A-A7A7-94DDCBB95F98}" destId="{571B9A1F-B878-42A6-825D-D9D46D149BE2}" srcOrd="0" destOrd="0" presId="urn:microsoft.com/office/officeart/2008/layout/LinedList"/>
    <dgm:cxn modelId="{7EC06AA2-0A59-432D-9DC6-2E6B29C7D4AC}" type="presParOf" srcId="{F8EE297D-8729-4C3A-A7A7-94DDCBB95F98}" destId="{9E399193-C14D-490A-B9E4-B6485F2E5C59}" srcOrd="1" destOrd="0" presId="urn:microsoft.com/office/officeart/2008/layout/LinedList"/>
    <dgm:cxn modelId="{1358B2F5-C96E-400D-A861-BBB524BCCF14}" type="presParOf" srcId="{C5E2C53E-F301-4923-BC13-D9858A7E2204}" destId="{DF331FFB-CDD0-4D0D-BA45-E02453AE2F50}" srcOrd="6" destOrd="0" presId="urn:microsoft.com/office/officeart/2008/layout/LinedList"/>
    <dgm:cxn modelId="{F92E4647-AF96-4013-8666-D7F53B5AA4C6}" type="presParOf" srcId="{C5E2C53E-F301-4923-BC13-D9858A7E2204}" destId="{7F110ADB-635E-4BD9-91BC-7F839E0B6584}" srcOrd="7" destOrd="0" presId="urn:microsoft.com/office/officeart/2008/layout/LinedList"/>
    <dgm:cxn modelId="{6D6FDFAB-0216-4D85-AC86-B204AA456410}" type="presParOf" srcId="{7F110ADB-635E-4BD9-91BC-7F839E0B6584}" destId="{40BC7AFF-9F41-48F7-A9E3-5E7C768BFCDC}" srcOrd="0" destOrd="0" presId="urn:microsoft.com/office/officeart/2008/layout/LinedList"/>
    <dgm:cxn modelId="{B1BB8A8F-6530-413A-AF83-100A4D6E55DB}" type="presParOf" srcId="{7F110ADB-635E-4BD9-91BC-7F839E0B6584}" destId="{FDC86CC4-CA8A-4CD3-9D82-1EF0879BEF74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D98A19C-EE6F-4F89-8176-3E5D4D0C638E}" type="doc">
      <dgm:prSet loTypeId="urn:microsoft.com/office/officeart/2008/layout/LinedList" loCatId="Inbox" qsTypeId="urn:microsoft.com/office/officeart/2005/8/quickstyle/simple2" qsCatId="simple" csTypeId="urn:microsoft.com/office/officeart/2005/8/colors/accent1_1" csCatId="accent1"/>
      <dgm:spPr/>
      <dgm:t>
        <a:bodyPr/>
        <a:lstStyle/>
        <a:p>
          <a:endParaRPr lang="en-US"/>
        </a:p>
      </dgm:t>
    </dgm:pt>
    <dgm:pt modelId="{0768CD2F-D93D-4F46-8A34-3600B85C1341}">
      <dgm:prSet/>
      <dgm:spPr/>
      <dgm:t>
        <a:bodyPr/>
        <a:lstStyle/>
        <a:p>
          <a:r>
            <a:rPr lang="hu-HU" b="1"/>
            <a:t>Külső érintett:</a:t>
          </a:r>
          <a:r>
            <a:rPr lang="hu-HU"/>
            <a:t> </a:t>
          </a:r>
          <a:endParaRPr lang="en-US"/>
        </a:p>
      </dgm:t>
    </dgm:pt>
    <dgm:pt modelId="{55DFEA62-3957-4622-8600-D3B7D5D391CF}" type="parTrans" cxnId="{4428DD19-B91F-4D54-90C0-EAD0CD6727E2}">
      <dgm:prSet/>
      <dgm:spPr/>
      <dgm:t>
        <a:bodyPr/>
        <a:lstStyle/>
        <a:p>
          <a:endParaRPr lang="en-US"/>
        </a:p>
      </dgm:t>
    </dgm:pt>
    <dgm:pt modelId="{9B24C758-6624-4DF4-9E81-32B80BB6959D}" type="sibTrans" cxnId="{4428DD19-B91F-4D54-90C0-EAD0CD6727E2}">
      <dgm:prSet/>
      <dgm:spPr/>
      <dgm:t>
        <a:bodyPr/>
        <a:lstStyle/>
        <a:p>
          <a:endParaRPr lang="en-US"/>
        </a:p>
      </dgm:t>
    </dgm:pt>
    <dgm:pt modelId="{B6AC8A10-63AD-4014-A303-7998A66ED145}">
      <dgm:prSet/>
      <dgm:spPr/>
      <dgm:t>
        <a:bodyPr/>
        <a:lstStyle/>
        <a:p>
          <a:r>
            <a:rPr lang="hu-HU"/>
            <a:t>fogyasztók: igényeik kielégítése</a:t>
          </a:r>
          <a:endParaRPr lang="en-US"/>
        </a:p>
      </dgm:t>
    </dgm:pt>
    <dgm:pt modelId="{F260772E-921D-4850-B358-4CB5D5666609}" type="parTrans" cxnId="{8E36A496-AD40-4FDF-8776-934AD6CF4DF1}">
      <dgm:prSet/>
      <dgm:spPr/>
      <dgm:t>
        <a:bodyPr/>
        <a:lstStyle/>
        <a:p>
          <a:endParaRPr lang="en-US"/>
        </a:p>
      </dgm:t>
    </dgm:pt>
    <dgm:pt modelId="{ECAD0B72-304E-4651-AC9C-89183C22271B}" type="sibTrans" cxnId="{8E36A496-AD40-4FDF-8776-934AD6CF4DF1}">
      <dgm:prSet/>
      <dgm:spPr/>
      <dgm:t>
        <a:bodyPr/>
        <a:lstStyle/>
        <a:p>
          <a:endParaRPr lang="en-US"/>
        </a:p>
      </dgm:t>
    </dgm:pt>
    <dgm:pt modelId="{C907D195-6147-47A2-ADDE-2C0CD69C3EA4}">
      <dgm:prSet/>
      <dgm:spPr/>
      <dgm:t>
        <a:bodyPr/>
        <a:lstStyle/>
        <a:p>
          <a:r>
            <a:rPr lang="hu-HU"/>
            <a:t>versenytársak: működési terület részben megegyezik</a:t>
          </a:r>
          <a:endParaRPr lang="en-US"/>
        </a:p>
      </dgm:t>
    </dgm:pt>
    <dgm:pt modelId="{0AEA3A94-52B3-4DC9-B4CF-5BBED5C23AC5}" type="parTrans" cxnId="{255ABDC0-C105-4563-A0FF-E74EBCA1AA73}">
      <dgm:prSet/>
      <dgm:spPr/>
      <dgm:t>
        <a:bodyPr/>
        <a:lstStyle/>
        <a:p>
          <a:endParaRPr lang="en-US"/>
        </a:p>
      </dgm:t>
    </dgm:pt>
    <dgm:pt modelId="{268270C8-6EC8-4155-96F0-FF222C493D05}" type="sibTrans" cxnId="{255ABDC0-C105-4563-A0FF-E74EBCA1AA73}">
      <dgm:prSet/>
      <dgm:spPr/>
      <dgm:t>
        <a:bodyPr/>
        <a:lstStyle/>
        <a:p>
          <a:endParaRPr lang="en-US"/>
        </a:p>
      </dgm:t>
    </dgm:pt>
    <dgm:pt modelId="{63639195-3A41-48D9-8325-B6D4F5A933D8}">
      <dgm:prSet/>
      <dgm:spPr/>
      <dgm:t>
        <a:bodyPr/>
        <a:lstStyle/>
        <a:p>
          <a:r>
            <a:rPr lang="hu-HU"/>
            <a:t>szállítók: számukra a vállalat a fogyasztó (hitelezők is ide sorolandók)</a:t>
          </a:r>
          <a:endParaRPr lang="en-US"/>
        </a:p>
      </dgm:t>
    </dgm:pt>
    <dgm:pt modelId="{BF053F64-EFE4-48FF-B791-B4738657245D}" type="parTrans" cxnId="{FDB96FD7-ACB7-4FE4-8AE3-33FBC497D31A}">
      <dgm:prSet/>
      <dgm:spPr/>
      <dgm:t>
        <a:bodyPr/>
        <a:lstStyle/>
        <a:p>
          <a:endParaRPr lang="en-US"/>
        </a:p>
      </dgm:t>
    </dgm:pt>
    <dgm:pt modelId="{74DA1DFA-A1E1-4BB2-B304-9F30D529022E}" type="sibTrans" cxnId="{FDB96FD7-ACB7-4FE4-8AE3-33FBC497D31A}">
      <dgm:prSet/>
      <dgm:spPr/>
      <dgm:t>
        <a:bodyPr/>
        <a:lstStyle/>
        <a:p>
          <a:endParaRPr lang="en-US"/>
        </a:p>
      </dgm:t>
    </dgm:pt>
    <dgm:pt modelId="{F569A775-BB55-413C-861E-0EC8AB04ACE6}">
      <dgm:prSet/>
      <dgm:spPr/>
      <dgm:t>
        <a:bodyPr/>
        <a:lstStyle/>
        <a:p>
          <a:r>
            <a:rPr lang="hu-HU"/>
            <a:t>stratégiai partnerek: célok, tevékenységek részben egyeznek</a:t>
          </a:r>
          <a:endParaRPr lang="en-US"/>
        </a:p>
      </dgm:t>
    </dgm:pt>
    <dgm:pt modelId="{FBA9B5A9-C78C-476C-9E00-FB4EE04194B2}" type="parTrans" cxnId="{E5F8AF55-E5B0-4A1A-BEE2-FCE571D6FD9C}">
      <dgm:prSet/>
      <dgm:spPr/>
      <dgm:t>
        <a:bodyPr/>
        <a:lstStyle/>
        <a:p>
          <a:endParaRPr lang="en-US"/>
        </a:p>
      </dgm:t>
    </dgm:pt>
    <dgm:pt modelId="{6A66E897-F6C6-4D9F-9D55-84403A6BDF96}" type="sibTrans" cxnId="{E5F8AF55-E5B0-4A1A-BEE2-FCE571D6FD9C}">
      <dgm:prSet/>
      <dgm:spPr/>
      <dgm:t>
        <a:bodyPr/>
        <a:lstStyle/>
        <a:p>
          <a:endParaRPr lang="en-US"/>
        </a:p>
      </dgm:t>
    </dgm:pt>
    <dgm:pt modelId="{63063612-EE16-4EAE-B88E-CED106C289D2}">
      <dgm:prSet/>
      <dgm:spPr/>
      <dgm:t>
        <a:bodyPr/>
        <a:lstStyle/>
        <a:p>
          <a:r>
            <a:rPr lang="hu-HU"/>
            <a:t>állami intézmények: gazdasági szabályozó szerep</a:t>
          </a:r>
          <a:endParaRPr lang="en-US"/>
        </a:p>
      </dgm:t>
    </dgm:pt>
    <dgm:pt modelId="{D95A44EB-19E3-4AD9-ABA2-0F6A2144091B}" type="parTrans" cxnId="{9D57C9C2-EE18-4209-89E5-29A082524050}">
      <dgm:prSet/>
      <dgm:spPr/>
      <dgm:t>
        <a:bodyPr/>
        <a:lstStyle/>
        <a:p>
          <a:endParaRPr lang="en-US"/>
        </a:p>
      </dgm:t>
    </dgm:pt>
    <dgm:pt modelId="{D66E190D-5677-42E7-A10F-2FE93809F74D}" type="sibTrans" cxnId="{9D57C9C2-EE18-4209-89E5-29A082524050}">
      <dgm:prSet/>
      <dgm:spPr/>
      <dgm:t>
        <a:bodyPr/>
        <a:lstStyle/>
        <a:p>
          <a:endParaRPr lang="en-US"/>
        </a:p>
      </dgm:t>
    </dgm:pt>
    <dgm:pt modelId="{9E82934A-60F6-4E18-BC03-233F7956E6DA}">
      <dgm:prSet/>
      <dgm:spPr/>
      <dgm:t>
        <a:bodyPr/>
        <a:lstStyle/>
        <a:p>
          <a:r>
            <a:rPr lang="hu-HU"/>
            <a:t>helyi közösségek: civil közösségek</a:t>
          </a:r>
          <a:endParaRPr lang="en-US"/>
        </a:p>
      </dgm:t>
    </dgm:pt>
    <dgm:pt modelId="{3C0D431C-5719-4ACB-BEC9-046379E54886}" type="parTrans" cxnId="{CE3819E5-3EDA-4F9A-9FA8-CDEB89146240}">
      <dgm:prSet/>
      <dgm:spPr/>
      <dgm:t>
        <a:bodyPr/>
        <a:lstStyle/>
        <a:p>
          <a:endParaRPr lang="en-US"/>
        </a:p>
      </dgm:t>
    </dgm:pt>
    <dgm:pt modelId="{1F754A80-374C-41AB-9084-0C4EFEC03819}" type="sibTrans" cxnId="{CE3819E5-3EDA-4F9A-9FA8-CDEB89146240}">
      <dgm:prSet/>
      <dgm:spPr/>
      <dgm:t>
        <a:bodyPr/>
        <a:lstStyle/>
        <a:p>
          <a:endParaRPr lang="en-US"/>
        </a:p>
      </dgm:t>
    </dgm:pt>
    <dgm:pt modelId="{C2E64614-2E0B-4B80-B239-338C81FBC57F}">
      <dgm:prSet/>
      <dgm:spPr/>
      <dgm:t>
        <a:bodyPr/>
        <a:lstStyle/>
        <a:p>
          <a:r>
            <a:rPr lang="hu-HU"/>
            <a:t>természeti környezet: felelősségválallás a környezetért</a:t>
          </a:r>
          <a:endParaRPr lang="en-US"/>
        </a:p>
      </dgm:t>
    </dgm:pt>
    <dgm:pt modelId="{AEEEC38C-A6E5-453A-81C6-83B41000A7D7}" type="parTrans" cxnId="{40CF4AEC-5DB8-4C16-AD46-3EC26242F303}">
      <dgm:prSet/>
      <dgm:spPr/>
      <dgm:t>
        <a:bodyPr/>
        <a:lstStyle/>
        <a:p>
          <a:endParaRPr lang="en-US"/>
        </a:p>
      </dgm:t>
    </dgm:pt>
    <dgm:pt modelId="{ED58E143-2C14-4264-AEEF-ABBDBC5D3B3C}" type="sibTrans" cxnId="{40CF4AEC-5DB8-4C16-AD46-3EC26242F303}">
      <dgm:prSet/>
      <dgm:spPr/>
      <dgm:t>
        <a:bodyPr/>
        <a:lstStyle/>
        <a:p>
          <a:endParaRPr lang="en-US"/>
        </a:p>
      </dgm:t>
    </dgm:pt>
    <dgm:pt modelId="{865A239C-4939-4ED7-9DDD-77C1EE318529}" type="pres">
      <dgm:prSet presAssocID="{9D98A19C-EE6F-4F89-8176-3E5D4D0C638E}" presName="vert0" presStyleCnt="0">
        <dgm:presLayoutVars>
          <dgm:dir/>
          <dgm:animOne val="branch"/>
          <dgm:animLvl val="lvl"/>
        </dgm:presLayoutVars>
      </dgm:prSet>
      <dgm:spPr/>
      <dgm:t>
        <a:bodyPr/>
        <a:lstStyle/>
        <a:p>
          <a:endParaRPr lang="hu-HU"/>
        </a:p>
      </dgm:t>
    </dgm:pt>
    <dgm:pt modelId="{0CD812A1-00DB-4317-B6E7-25298923A6FC}" type="pres">
      <dgm:prSet presAssocID="{0768CD2F-D93D-4F46-8A34-3600B85C1341}" presName="thickLine" presStyleLbl="alignNode1" presStyleIdx="0" presStyleCnt="8"/>
      <dgm:spPr/>
    </dgm:pt>
    <dgm:pt modelId="{4D617951-B0EF-4DC6-A72D-E0E7F72AFF6B}" type="pres">
      <dgm:prSet presAssocID="{0768CD2F-D93D-4F46-8A34-3600B85C1341}" presName="horz1" presStyleCnt="0"/>
      <dgm:spPr/>
    </dgm:pt>
    <dgm:pt modelId="{93C0E1A1-D0A8-49FF-892D-C44CAECB2A6D}" type="pres">
      <dgm:prSet presAssocID="{0768CD2F-D93D-4F46-8A34-3600B85C1341}" presName="tx1" presStyleLbl="revTx" presStyleIdx="0" presStyleCnt="8"/>
      <dgm:spPr/>
      <dgm:t>
        <a:bodyPr/>
        <a:lstStyle/>
        <a:p>
          <a:endParaRPr lang="hu-HU"/>
        </a:p>
      </dgm:t>
    </dgm:pt>
    <dgm:pt modelId="{B7795BB2-D721-4A0D-B0DB-33A21BC62F71}" type="pres">
      <dgm:prSet presAssocID="{0768CD2F-D93D-4F46-8A34-3600B85C1341}" presName="vert1" presStyleCnt="0"/>
      <dgm:spPr/>
    </dgm:pt>
    <dgm:pt modelId="{8F3A34AE-6CBB-456C-9703-89B8E1761868}" type="pres">
      <dgm:prSet presAssocID="{B6AC8A10-63AD-4014-A303-7998A66ED145}" presName="thickLine" presStyleLbl="alignNode1" presStyleIdx="1" presStyleCnt="8"/>
      <dgm:spPr/>
    </dgm:pt>
    <dgm:pt modelId="{914C076F-B060-426C-B81B-8C1947933623}" type="pres">
      <dgm:prSet presAssocID="{B6AC8A10-63AD-4014-A303-7998A66ED145}" presName="horz1" presStyleCnt="0"/>
      <dgm:spPr/>
    </dgm:pt>
    <dgm:pt modelId="{F8A715C4-F555-4062-9F5E-2CB11F32F527}" type="pres">
      <dgm:prSet presAssocID="{B6AC8A10-63AD-4014-A303-7998A66ED145}" presName="tx1" presStyleLbl="revTx" presStyleIdx="1" presStyleCnt="8"/>
      <dgm:spPr/>
      <dgm:t>
        <a:bodyPr/>
        <a:lstStyle/>
        <a:p>
          <a:endParaRPr lang="hu-HU"/>
        </a:p>
      </dgm:t>
    </dgm:pt>
    <dgm:pt modelId="{736EE6DD-2527-4A72-8401-2BBCEA40E8BB}" type="pres">
      <dgm:prSet presAssocID="{B6AC8A10-63AD-4014-A303-7998A66ED145}" presName="vert1" presStyleCnt="0"/>
      <dgm:spPr/>
    </dgm:pt>
    <dgm:pt modelId="{C9D9003F-4547-49D8-B5BD-3185F4D96096}" type="pres">
      <dgm:prSet presAssocID="{C907D195-6147-47A2-ADDE-2C0CD69C3EA4}" presName="thickLine" presStyleLbl="alignNode1" presStyleIdx="2" presStyleCnt="8"/>
      <dgm:spPr/>
    </dgm:pt>
    <dgm:pt modelId="{15B004EB-5291-4A57-8BF6-6B8293401A37}" type="pres">
      <dgm:prSet presAssocID="{C907D195-6147-47A2-ADDE-2C0CD69C3EA4}" presName="horz1" presStyleCnt="0"/>
      <dgm:spPr/>
    </dgm:pt>
    <dgm:pt modelId="{329A7E16-5C4A-477E-9FF1-89F2A157CA07}" type="pres">
      <dgm:prSet presAssocID="{C907D195-6147-47A2-ADDE-2C0CD69C3EA4}" presName="tx1" presStyleLbl="revTx" presStyleIdx="2" presStyleCnt="8"/>
      <dgm:spPr/>
      <dgm:t>
        <a:bodyPr/>
        <a:lstStyle/>
        <a:p>
          <a:endParaRPr lang="hu-HU"/>
        </a:p>
      </dgm:t>
    </dgm:pt>
    <dgm:pt modelId="{378060DE-AE24-4F2E-8902-3B4BF60A2366}" type="pres">
      <dgm:prSet presAssocID="{C907D195-6147-47A2-ADDE-2C0CD69C3EA4}" presName="vert1" presStyleCnt="0"/>
      <dgm:spPr/>
    </dgm:pt>
    <dgm:pt modelId="{C12D81EF-EAEE-45E5-94B0-B195E634C5D3}" type="pres">
      <dgm:prSet presAssocID="{63639195-3A41-48D9-8325-B6D4F5A933D8}" presName="thickLine" presStyleLbl="alignNode1" presStyleIdx="3" presStyleCnt="8"/>
      <dgm:spPr/>
    </dgm:pt>
    <dgm:pt modelId="{18405D1D-B1E7-4966-8AD3-8A664D634B85}" type="pres">
      <dgm:prSet presAssocID="{63639195-3A41-48D9-8325-B6D4F5A933D8}" presName="horz1" presStyleCnt="0"/>
      <dgm:spPr/>
    </dgm:pt>
    <dgm:pt modelId="{CBC6A2B9-DA25-4CEA-878C-4C12CF84A1FB}" type="pres">
      <dgm:prSet presAssocID="{63639195-3A41-48D9-8325-B6D4F5A933D8}" presName="tx1" presStyleLbl="revTx" presStyleIdx="3" presStyleCnt="8"/>
      <dgm:spPr/>
      <dgm:t>
        <a:bodyPr/>
        <a:lstStyle/>
        <a:p>
          <a:endParaRPr lang="hu-HU"/>
        </a:p>
      </dgm:t>
    </dgm:pt>
    <dgm:pt modelId="{99ED49FC-F5B6-406E-A195-23AF13AFA35A}" type="pres">
      <dgm:prSet presAssocID="{63639195-3A41-48D9-8325-B6D4F5A933D8}" presName="vert1" presStyleCnt="0"/>
      <dgm:spPr/>
    </dgm:pt>
    <dgm:pt modelId="{5F1F4287-4729-4320-A10A-F0C10BD4AEF9}" type="pres">
      <dgm:prSet presAssocID="{F569A775-BB55-413C-861E-0EC8AB04ACE6}" presName="thickLine" presStyleLbl="alignNode1" presStyleIdx="4" presStyleCnt="8"/>
      <dgm:spPr/>
    </dgm:pt>
    <dgm:pt modelId="{B8279A2F-187F-41F1-BF1E-FBAE3D82ACDE}" type="pres">
      <dgm:prSet presAssocID="{F569A775-BB55-413C-861E-0EC8AB04ACE6}" presName="horz1" presStyleCnt="0"/>
      <dgm:spPr/>
    </dgm:pt>
    <dgm:pt modelId="{21D7B67A-C9FF-42B7-B2C4-6423C00935C7}" type="pres">
      <dgm:prSet presAssocID="{F569A775-BB55-413C-861E-0EC8AB04ACE6}" presName="tx1" presStyleLbl="revTx" presStyleIdx="4" presStyleCnt="8"/>
      <dgm:spPr/>
      <dgm:t>
        <a:bodyPr/>
        <a:lstStyle/>
        <a:p>
          <a:endParaRPr lang="hu-HU"/>
        </a:p>
      </dgm:t>
    </dgm:pt>
    <dgm:pt modelId="{0EC59F00-020C-4399-B266-073C8D36D19F}" type="pres">
      <dgm:prSet presAssocID="{F569A775-BB55-413C-861E-0EC8AB04ACE6}" presName="vert1" presStyleCnt="0"/>
      <dgm:spPr/>
    </dgm:pt>
    <dgm:pt modelId="{2869C200-4471-4229-BCC6-D29305329FBF}" type="pres">
      <dgm:prSet presAssocID="{63063612-EE16-4EAE-B88E-CED106C289D2}" presName="thickLine" presStyleLbl="alignNode1" presStyleIdx="5" presStyleCnt="8"/>
      <dgm:spPr/>
    </dgm:pt>
    <dgm:pt modelId="{48B1A23E-6B63-460B-80B1-16DB836E6D27}" type="pres">
      <dgm:prSet presAssocID="{63063612-EE16-4EAE-B88E-CED106C289D2}" presName="horz1" presStyleCnt="0"/>
      <dgm:spPr/>
    </dgm:pt>
    <dgm:pt modelId="{4C8B0638-CB6E-48FF-8FE5-F18C511AFC66}" type="pres">
      <dgm:prSet presAssocID="{63063612-EE16-4EAE-B88E-CED106C289D2}" presName="tx1" presStyleLbl="revTx" presStyleIdx="5" presStyleCnt="8"/>
      <dgm:spPr/>
      <dgm:t>
        <a:bodyPr/>
        <a:lstStyle/>
        <a:p>
          <a:endParaRPr lang="hu-HU"/>
        </a:p>
      </dgm:t>
    </dgm:pt>
    <dgm:pt modelId="{C596801F-BE41-4A8B-BA9F-95662DB25010}" type="pres">
      <dgm:prSet presAssocID="{63063612-EE16-4EAE-B88E-CED106C289D2}" presName="vert1" presStyleCnt="0"/>
      <dgm:spPr/>
    </dgm:pt>
    <dgm:pt modelId="{5F8B3835-06E9-4E29-8A95-A23115D3BE1E}" type="pres">
      <dgm:prSet presAssocID="{9E82934A-60F6-4E18-BC03-233F7956E6DA}" presName="thickLine" presStyleLbl="alignNode1" presStyleIdx="6" presStyleCnt="8"/>
      <dgm:spPr/>
    </dgm:pt>
    <dgm:pt modelId="{1F2B8B42-C965-43BF-AEF9-9925636F3E66}" type="pres">
      <dgm:prSet presAssocID="{9E82934A-60F6-4E18-BC03-233F7956E6DA}" presName="horz1" presStyleCnt="0"/>
      <dgm:spPr/>
    </dgm:pt>
    <dgm:pt modelId="{856EF7C6-E5C5-4F79-83EE-5C2582AE0CB3}" type="pres">
      <dgm:prSet presAssocID="{9E82934A-60F6-4E18-BC03-233F7956E6DA}" presName="tx1" presStyleLbl="revTx" presStyleIdx="6" presStyleCnt="8"/>
      <dgm:spPr/>
      <dgm:t>
        <a:bodyPr/>
        <a:lstStyle/>
        <a:p>
          <a:endParaRPr lang="hu-HU"/>
        </a:p>
      </dgm:t>
    </dgm:pt>
    <dgm:pt modelId="{1A6D414B-9079-4E2B-A20E-005B6145E778}" type="pres">
      <dgm:prSet presAssocID="{9E82934A-60F6-4E18-BC03-233F7956E6DA}" presName="vert1" presStyleCnt="0"/>
      <dgm:spPr/>
    </dgm:pt>
    <dgm:pt modelId="{D2734E38-FD34-4209-8621-517564BC76F9}" type="pres">
      <dgm:prSet presAssocID="{C2E64614-2E0B-4B80-B239-338C81FBC57F}" presName="thickLine" presStyleLbl="alignNode1" presStyleIdx="7" presStyleCnt="8"/>
      <dgm:spPr/>
    </dgm:pt>
    <dgm:pt modelId="{EF53F6BF-7D64-4175-9119-3D3559A57F9A}" type="pres">
      <dgm:prSet presAssocID="{C2E64614-2E0B-4B80-B239-338C81FBC57F}" presName="horz1" presStyleCnt="0"/>
      <dgm:spPr/>
    </dgm:pt>
    <dgm:pt modelId="{5D92D9F8-FBC6-4B1E-AFC0-C712A0A46788}" type="pres">
      <dgm:prSet presAssocID="{C2E64614-2E0B-4B80-B239-338C81FBC57F}" presName="tx1" presStyleLbl="revTx" presStyleIdx="7" presStyleCnt="8"/>
      <dgm:spPr/>
      <dgm:t>
        <a:bodyPr/>
        <a:lstStyle/>
        <a:p>
          <a:endParaRPr lang="hu-HU"/>
        </a:p>
      </dgm:t>
    </dgm:pt>
    <dgm:pt modelId="{3AAA4642-0077-4AA1-8FAF-56D2306B7953}" type="pres">
      <dgm:prSet presAssocID="{C2E64614-2E0B-4B80-B239-338C81FBC57F}" presName="vert1" presStyleCnt="0"/>
      <dgm:spPr/>
    </dgm:pt>
  </dgm:ptLst>
  <dgm:cxnLst>
    <dgm:cxn modelId="{CE3819E5-3EDA-4F9A-9FA8-CDEB89146240}" srcId="{9D98A19C-EE6F-4F89-8176-3E5D4D0C638E}" destId="{9E82934A-60F6-4E18-BC03-233F7956E6DA}" srcOrd="6" destOrd="0" parTransId="{3C0D431C-5719-4ACB-BEC9-046379E54886}" sibTransId="{1F754A80-374C-41AB-9084-0C4EFEC03819}"/>
    <dgm:cxn modelId="{90CCBA53-CA65-44A4-BEC6-EE4B63F299D6}" type="presOf" srcId="{F569A775-BB55-413C-861E-0EC8AB04ACE6}" destId="{21D7B67A-C9FF-42B7-B2C4-6423C00935C7}" srcOrd="0" destOrd="0" presId="urn:microsoft.com/office/officeart/2008/layout/LinedList"/>
    <dgm:cxn modelId="{40CF4AEC-5DB8-4C16-AD46-3EC26242F303}" srcId="{9D98A19C-EE6F-4F89-8176-3E5D4D0C638E}" destId="{C2E64614-2E0B-4B80-B239-338C81FBC57F}" srcOrd="7" destOrd="0" parTransId="{AEEEC38C-A6E5-453A-81C6-83B41000A7D7}" sibTransId="{ED58E143-2C14-4264-AEEF-ABBDBC5D3B3C}"/>
    <dgm:cxn modelId="{0DEA0B01-190F-45D9-B5C0-B8D31AD7C3EB}" type="presOf" srcId="{B6AC8A10-63AD-4014-A303-7998A66ED145}" destId="{F8A715C4-F555-4062-9F5E-2CB11F32F527}" srcOrd="0" destOrd="0" presId="urn:microsoft.com/office/officeart/2008/layout/LinedList"/>
    <dgm:cxn modelId="{255ABDC0-C105-4563-A0FF-E74EBCA1AA73}" srcId="{9D98A19C-EE6F-4F89-8176-3E5D4D0C638E}" destId="{C907D195-6147-47A2-ADDE-2C0CD69C3EA4}" srcOrd="2" destOrd="0" parTransId="{0AEA3A94-52B3-4DC9-B4CF-5BBED5C23AC5}" sibTransId="{268270C8-6EC8-4155-96F0-FF222C493D05}"/>
    <dgm:cxn modelId="{83E6E9B0-05DF-4C7C-BC5A-F0CF6D7FE3CF}" type="presOf" srcId="{9E82934A-60F6-4E18-BC03-233F7956E6DA}" destId="{856EF7C6-E5C5-4F79-83EE-5C2582AE0CB3}" srcOrd="0" destOrd="0" presId="urn:microsoft.com/office/officeart/2008/layout/LinedList"/>
    <dgm:cxn modelId="{F5B2E661-4413-4F60-83AB-5F7D36F7C30B}" type="presOf" srcId="{63639195-3A41-48D9-8325-B6D4F5A933D8}" destId="{CBC6A2B9-DA25-4CEA-878C-4C12CF84A1FB}" srcOrd="0" destOrd="0" presId="urn:microsoft.com/office/officeart/2008/layout/LinedList"/>
    <dgm:cxn modelId="{9D57C9C2-EE18-4209-89E5-29A082524050}" srcId="{9D98A19C-EE6F-4F89-8176-3E5D4D0C638E}" destId="{63063612-EE16-4EAE-B88E-CED106C289D2}" srcOrd="5" destOrd="0" parTransId="{D95A44EB-19E3-4AD9-ABA2-0F6A2144091B}" sibTransId="{D66E190D-5677-42E7-A10F-2FE93809F74D}"/>
    <dgm:cxn modelId="{4428DD19-B91F-4D54-90C0-EAD0CD6727E2}" srcId="{9D98A19C-EE6F-4F89-8176-3E5D4D0C638E}" destId="{0768CD2F-D93D-4F46-8A34-3600B85C1341}" srcOrd="0" destOrd="0" parTransId="{55DFEA62-3957-4622-8600-D3B7D5D391CF}" sibTransId="{9B24C758-6624-4DF4-9E81-32B80BB6959D}"/>
    <dgm:cxn modelId="{F6DD00EA-99AC-459D-8CA5-A55CDD58DCD2}" type="presOf" srcId="{63063612-EE16-4EAE-B88E-CED106C289D2}" destId="{4C8B0638-CB6E-48FF-8FE5-F18C511AFC66}" srcOrd="0" destOrd="0" presId="urn:microsoft.com/office/officeart/2008/layout/LinedList"/>
    <dgm:cxn modelId="{1B19EB0B-E4A8-41F6-9A60-83C51D48C0EA}" type="presOf" srcId="{9D98A19C-EE6F-4F89-8176-3E5D4D0C638E}" destId="{865A239C-4939-4ED7-9DDD-77C1EE318529}" srcOrd="0" destOrd="0" presId="urn:microsoft.com/office/officeart/2008/layout/LinedList"/>
    <dgm:cxn modelId="{8E36A496-AD40-4FDF-8776-934AD6CF4DF1}" srcId="{9D98A19C-EE6F-4F89-8176-3E5D4D0C638E}" destId="{B6AC8A10-63AD-4014-A303-7998A66ED145}" srcOrd="1" destOrd="0" parTransId="{F260772E-921D-4850-B358-4CB5D5666609}" sibTransId="{ECAD0B72-304E-4651-AC9C-89183C22271B}"/>
    <dgm:cxn modelId="{E5F8AF55-E5B0-4A1A-BEE2-FCE571D6FD9C}" srcId="{9D98A19C-EE6F-4F89-8176-3E5D4D0C638E}" destId="{F569A775-BB55-413C-861E-0EC8AB04ACE6}" srcOrd="4" destOrd="0" parTransId="{FBA9B5A9-C78C-476C-9E00-FB4EE04194B2}" sibTransId="{6A66E897-F6C6-4D9F-9D55-84403A6BDF96}"/>
    <dgm:cxn modelId="{FDB96FD7-ACB7-4FE4-8AE3-33FBC497D31A}" srcId="{9D98A19C-EE6F-4F89-8176-3E5D4D0C638E}" destId="{63639195-3A41-48D9-8325-B6D4F5A933D8}" srcOrd="3" destOrd="0" parTransId="{BF053F64-EFE4-48FF-B791-B4738657245D}" sibTransId="{74DA1DFA-A1E1-4BB2-B304-9F30D529022E}"/>
    <dgm:cxn modelId="{ACC66CFB-DB69-4E2D-92FD-4B19F0A3C1DC}" type="presOf" srcId="{0768CD2F-D93D-4F46-8A34-3600B85C1341}" destId="{93C0E1A1-D0A8-49FF-892D-C44CAECB2A6D}" srcOrd="0" destOrd="0" presId="urn:microsoft.com/office/officeart/2008/layout/LinedList"/>
    <dgm:cxn modelId="{8475FF73-D98C-48C9-9866-973D0894A87F}" type="presOf" srcId="{C907D195-6147-47A2-ADDE-2C0CD69C3EA4}" destId="{329A7E16-5C4A-477E-9FF1-89F2A157CA07}" srcOrd="0" destOrd="0" presId="urn:microsoft.com/office/officeart/2008/layout/LinedList"/>
    <dgm:cxn modelId="{BDC96C2F-6B14-4584-92F3-FFBF8D61E14C}" type="presOf" srcId="{C2E64614-2E0B-4B80-B239-338C81FBC57F}" destId="{5D92D9F8-FBC6-4B1E-AFC0-C712A0A46788}" srcOrd="0" destOrd="0" presId="urn:microsoft.com/office/officeart/2008/layout/LinedList"/>
    <dgm:cxn modelId="{DFC86233-BD65-4C3A-B9DB-A70E0D5F3DC9}" type="presParOf" srcId="{865A239C-4939-4ED7-9DDD-77C1EE318529}" destId="{0CD812A1-00DB-4317-B6E7-25298923A6FC}" srcOrd="0" destOrd="0" presId="urn:microsoft.com/office/officeart/2008/layout/LinedList"/>
    <dgm:cxn modelId="{88D4350D-E768-4D73-B4F9-445399AF0E2B}" type="presParOf" srcId="{865A239C-4939-4ED7-9DDD-77C1EE318529}" destId="{4D617951-B0EF-4DC6-A72D-E0E7F72AFF6B}" srcOrd="1" destOrd="0" presId="urn:microsoft.com/office/officeart/2008/layout/LinedList"/>
    <dgm:cxn modelId="{CDA71FD1-5893-4AC7-BE92-1197FE91FBF0}" type="presParOf" srcId="{4D617951-B0EF-4DC6-A72D-E0E7F72AFF6B}" destId="{93C0E1A1-D0A8-49FF-892D-C44CAECB2A6D}" srcOrd="0" destOrd="0" presId="urn:microsoft.com/office/officeart/2008/layout/LinedList"/>
    <dgm:cxn modelId="{EE208F60-6BF5-4B77-9877-6D43F4B02305}" type="presParOf" srcId="{4D617951-B0EF-4DC6-A72D-E0E7F72AFF6B}" destId="{B7795BB2-D721-4A0D-B0DB-33A21BC62F71}" srcOrd="1" destOrd="0" presId="urn:microsoft.com/office/officeart/2008/layout/LinedList"/>
    <dgm:cxn modelId="{18C62272-5411-408D-BCBC-93889187F404}" type="presParOf" srcId="{865A239C-4939-4ED7-9DDD-77C1EE318529}" destId="{8F3A34AE-6CBB-456C-9703-89B8E1761868}" srcOrd="2" destOrd="0" presId="urn:microsoft.com/office/officeart/2008/layout/LinedList"/>
    <dgm:cxn modelId="{1CDC1309-EE36-4D84-B509-93CFDB8072B5}" type="presParOf" srcId="{865A239C-4939-4ED7-9DDD-77C1EE318529}" destId="{914C076F-B060-426C-B81B-8C1947933623}" srcOrd="3" destOrd="0" presId="urn:microsoft.com/office/officeart/2008/layout/LinedList"/>
    <dgm:cxn modelId="{E6BE6B93-9F1E-4A68-8125-B21DDB57C86B}" type="presParOf" srcId="{914C076F-B060-426C-B81B-8C1947933623}" destId="{F8A715C4-F555-4062-9F5E-2CB11F32F527}" srcOrd="0" destOrd="0" presId="urn:microsoft.com/office/officeart/2008/layout/LinedList"/>
    <dgm:cxn modelId="{FAAF75B3-742D-4A04-A741-CBFDCD566D13}" type="presParOf" srcId="{914C076F-B060-426C-B81B-8C1947933623}" destId="{736EE6DD-2527-4A72-8401-2BBCEA40E8BB}" srcOrd="1" destOrd="0" presId="urn:microsoft.com/office/officeart/2008/layout/LinedList"/>
    <dgm:cxn modelId="{341344A5-2224-4A37-8CA3-89F8B4806689}" type="presParOf" srcId="{865A239C-4939-4ED7-9DDD-77C1EE318529}" destId="{C9D9003F-4547-49D8-B5BD-3185F4D96096}" srcOrd="4" destOrd="0" presId="urn:microsoft.com/office/officeart/2008/layout/LinedList"/>
    <dgm:cxn modelId="{4D52FB18-66EF-4E0C-9A9E-633746E79143}" type="presParOf" srcId="{865A239C-4939-4ED7-9DDD-77C1EE318529}" destId="{15B004EB-5291-4A57-8BF6-6B8293401A37}" srcOrd="5" destOrd="0" presId="urn:microsoft.com/office/officeart/2008/layout/LinedList"/>
    <dgm:cxn modelId="{1C23AC9C-7F51-4A1B-BB2C-7C2DE16A16CA}" type="presParOf" srcId="{15B004EB-5291-4A57-8BF6-6B8293401A37}" destId="{329A7E16-5C4A-477E-9FF1-89F2A157CA07}" srcOrd="0" destOrd="0" presId="urn:microsoft.com/office/officeart/2008/layout/LinedList"/>
    <dgm:cxn modelId="{FC53DD9E-6278-4785-B68A-252470CC8D1C}" type="presParOf" srcId="{15B004EB-5291-4A57-8BF6-6B8293401A37}" destId="{378060DE-AE24-4F2E-8902-3B4BF60A2366}" srcOrd="1" destOrd="0" presId="urn:microsoft.com/office/officeart/2008/layout/LinedList"/>
    <dgm:cxn modelId="{084F3DAE-E823-4937-8AE0-70FE5F17352A}" type="presParOf" srcId="{865A239C-4939-4ED7-9DDD-77C1EE318529}" destId="{C12D81EF-EAEE-45E5-94B0-B195E634C5D3}" srcOrd="6" destOrd="0" presId="urn:microsoft.com/office/officeart/2008/layout/LinedList"/>
    <dgm:cxn modelId="{B856D250-C90C-4D18-89F0-4FBD438FB69B}" type="presParOf" srcId="{865A239C-4939-4ED7-9DDD-77C1EE318529}" destId="{18405D1D-B1E7-4966-8AD3-8A664D634B85}" srcOrd="7" destOrd="0" presId="urn:microsoft.com/office/officeart/2008/layout/LinedList"/>
    <dgm:cxn modelId="{B8E5100F-9830-4781-BC45-D9921852F749}" type="presParOf" srcId="{18405D1D-B1E7-4966-8AD3-8A664D634B85}" destId="{CBC6A2B9-DA25-4CEA-878C-4C12CF84A1FB}" srcOrd="0" destOrd="0" presId="urn:microsoft.com/office/officeart/2008/layout/LinedList"/>
    <dgm:cxn modelId="{87F72EF1-C3D1-46D8-8411-A089F000A35A}" type="presParOf" srcId="{18405D1D-B1E7-4966-8AD3-8A664D634B85}" destId="{99ED49FC-F5B6-406E-A195-23AF13AFA35A}" srcOrd="1" destOrd="0" presId="urn:microsoft.com/office/officeart/2008/layout/LinedList"/>
    <dgm:cxn modelId="{508AE01B-7A29-46BB-A18D-6791308C9AD5}" type="presParOf" srcId="{865A239C-4939-4ED7-9DDD-77C1EE318529}" destId="{5F1F4287-4729-4320-A10A-F0C10BD4AEF9}" srcOrd="8" destOrd="0" presId="urn:microsoft.com/office/officeart/2008/layout/LinedList"/>
    <dgm:cxn modelId="{5508443C-7A7D-4902-8856-270844C8F1A2}" type="presParOf" srcId="{865A239C-4939-4ED7-9DDD-77C1EE318529}" destId="{B8279A2F-187F-41F1-BF1E-FBAE3D82ACDE}" srcOrd="9" destOrd="0" presId="urn:microsoft.com/office/officeart/2008/layout/LinedList"/>
    <dgm:cxn modelId="{F6F2874D-F6BE-4BC9-A507-D2800E8A0E15}" type="presParOf" srcId="{B8279A2F-187F-41F1-BF1E-FBAE3D82ACDE}" destId="{21D7B67A-C9FF-42B7-B2C4-6423C00935C7}" srcOrd="0" destOrd="0" presId="urn:microsoft.com/office/officeart/2008/layout/LinedList"/>
    <dgm:cxn modelId="{897D6888-AE6A-4216-8298-7512E18847DA}" type="presParOf" srcId="{B8279A2F-187F-41F1-BF1E-FBAE3D82ACDE}" destId="{0EC59F00-020C-4399-B266-073C8D36D19F}" srcOrd="1" destOrd="0" presId="urn:microsoft.com/office/officeart/2008/layout/LinedList"/>
    <dgm:cxn modelId="{DF5BCE80-2877-4CEE-B572-A75575DEE4AC}" type="presParOf" srcId="{865A239C-4939-4ED7-9DDD-77C1EE318529}" destId="{2869C200-4471-4229-BCC6-D29305329FBF}" srcOrd="10" destOrd="0" presId="urn:microsoft.com/office/officeart/2008/layout/LinedList"/>
    <dgm:cxn modelId="{14E1E253-947C-4D62-BE86-845DAD28BCC9}" type="presParOf" srcId="{865A239C-4939-4ED7-9DDD-77C1EE318529}" destId="{48B1A23E-6B63-460B-80B1-16DB836E6D27}" srcOrd="11" destOrd="0" presId="urn:microsoft.com/office/officeart/2008/layout/LinedList"/>
    <dgm:cxn modelId="{20113FA8-C408-4EA6-8CE7-1CFEF5C9558E}" type="presParOf" srcId="{48B1A23E-6B63-460B-80B1-16DB836E6D27}" destId="{4C8B0638-CB6E-48FF-8FE5-F18C511AFC66}" srcOrd="0" destOrd="0" presId="urn:microsoft.com/office/officeart/2008/layout/LinedList"/>
    <dgm:cxn modelId="{3AD05B43-F02B-4D79-8887-0DBDEBD413E8}" type="presParOf" srcId="{48B1A23E-6B63-460B-80B1-16DB836E6D27}" destId="{C596801F-BE41-4A8B-BA9F-95662DB25010}" srcOrd="1" destOrd="0" presId="urn:microsoft.com/office/officeart/2008/layout/LinedList"/>
    <dgm:cxn modelId="{6C6DC82B-6865-46D0-8622-7222AF583555}" type="presParOf" srcId="{865A239C-4939-4ED7-9DDD-77C1EE318529}" destId="{5F8B3835-06E9-4E29-8A95-A23115D3BE1E}" srcOrd="12" destOrd="0" presId="urn:microsoft.com/office/officeart/2008/layout/LinedList"/>
    <dgm:cxn modelId="{B02728F6-19B3-4C66-8134-CDE15770E42F}" type="presParOf" srcId="{865A239C-4939-4ED7-9DDD-77C1EE318529}" destId="{1F2B8B42-C965-43BF-AEF9-9925636F3E66}" srcOrd="13" destOrd="0" presId="urn:microsoft.com/office/officeart/2008/layout/LinedList"/>
    <dgm:cxn modelId="{A2F288C4-9156-4193-87F8-94DB097F924C}" type="presParOf" srcId="{1F2B8B42-C965-43BF-AEF9-9925636F3E66}" destId="{856EF7C6-E5C5-4F79-83EE-5C2582AE0CB3}" srcOrd="0" destOrd="0" presId="urn:microsoft.com/office/officeart/2008/layout/LinedList"/>
    <dgm:cxn modelId="{5A684D4A-BFE9-47E5-ABBE-7122E3AAB549}" type="presParOf" srcId="{1F2B8B42-C965-43BF-AEF9-9925636F3E66}" destId="{1A6D414B-9079-4E2B-A20E-005B6145E778}" srcOrd="1" destOrd="0" presId="urn:microsoft.com/office/officeart/2008/layout/LinedList"/>
    <dgm:cxn modelId="{8AC5FEEE-D96D-4A12-9ACF-6508AAF11E04}" type="presParOf" srcId="{865A239C-4939-4ED7-9DDD-77C1EE318529}" destId="{D2734E38-FD34-4209-8621-517564BC76F9}" srcOrd="14" destOrd="0" presId="urn:microsoft.com/office/officeart/2008/layout/LinedList"/>
    <dgm:cxn modelId="{34F2D1C7-1B50-419A-AC07-DE42180AEBBF}" type="presParOf" srcId="{865A239C-4939-4ED7-9DDD-77C1EE318529}" destId="{EF53F6BF-7D64-4175-9119-3D3559A57F9A}" srcOrd="15" destOrd="0" presId="urn:microsoft.com/office/officeart/2008/layout/LinedList"/>
    <dgm:cxn modelId="{98E6E1F1-CC47-4EBC-BFB2-18889FABC7C4}" type="presParOf" srcId="{EF53F6BF-7D64-4175-9119-3D3559A57F9A}" destId="{5D92D9F8-FBC6-4B1E-AFC0-C712A0A46788}" srcOrd="0" destOrd="0" presId="urn:microsoft.com/office/officeart/2008/layout/LinedList"/>
    <dgm:cxn modelId="{8111066C-E122-4EF6-BB14-D427999C85F8}" type="presParOf" srcId="{EF53F6BF-7D64-4175-9119-3D3559A57F9A}" destId="{3AAA4642-0077-4AA1-8FAF-56D2306B7953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C0654B-52CE-41F0-A5AE-69BF55560A86}">
      <dsp:nvSpPr>
        <dsp:cNvPr id="0" name=""/>
        <dsp:cNvSpPr/>
      </dsp:nvSpPr>
      <dsp:spPr>
        <a:xfrm>
          <a:off x="0" y="0"/>
          <a:ext cx="6254724" cy="0"/>
        </a:xfrm>
        <a:prstGeom prst="lin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4E8A926A-14F5-45F0-A238-907CA2215DE4}">
      <dsp:nvSpPr>
        <dsp:cNvPr id="0" name=""/>
        <dsp:cNvSpPr/>
      </dsp:nvSpPr>
      <dsp:spPr>
        <a:xfrm>
          <a:off x="0" y="0"/>
          <a:ext cx="6254724" cy="13731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lvl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u-HU" sz="2700" b="1" kern="1200"/>
            <a:t>Belső érintett:</a:t>
          </a:r>
          <a:r>
            <a:rPr lang="hu-HU" sz="2700" kern="1200"/>
            <a:t> jogviszony köti őket a gazdasági szervezethez, különböző érdekekkel rendelkeznek</a:t>
          </a:r>
          <a:endParaRPr lang="en-US" sz="2700" kern="1200"/>
        </a:p>
      </dsp:txBody>
      <dsp:txXfrm>
        <a:off x="0" y="0"/>
        <a:ext cx="6254724" cy="1373187"/>
      </dsp:txXfrm>
    </dsp:sp>
    <dsp:sp modelId="{590FBD84-D099-4111-B2BB-4B2A1421B495}">
      <dsp:nvSpPr>
        <dsp:cNvPr id="0" name=""/>
        <dsp:cNvSpPr/>
      </dsp:nvSpPr>
      <dsp:spPr>
        <a:xfrm>
          <a:off x="0" y="1373187"/>
          <a:ext cx="6254724" cy="0"/>
        </a:xfrm>
        <a:prstGeom prst="lin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8D7DB844-2EFA-4E3D-BA77-C9DAB48546A7}">
      <dsp:nvSpPr>
        <dsp:cNvPr id="0" name=""/>
        <dsp:cNvSpPr/>
      </dsp:nvSpPr>
      <dsp:spPr>
        <a:xfrm>
          <a:off x="0" y="1373187"/>
          <a:ext cx="6254724" cy="13731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lvl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u-HU" sz="2700" kern="1200" dirty="0"/>
            <a:t>tulajdonosok: befektetett tőke megtérülése</a:t>
          </a:r>
          <a:endParaRPr lang="en-US" sz="2700" kern="1200" dirty="0"/>
        </a:p>
      </dsp:txBody>
      <dsp:txXfrm>
        <a:off x="0" y="1373187"/>
        <a:ext cx="6254724" cy="1373187"/>
      </dsp:txXfrm>
    </dsp:sp>
    <dsp:sp modelId="{C64FEBB4-15BD-44DA-AE57-19D81D838920}">
      <dsp:nvSpPr>
        <dsp:cNvPr id="0" name=""/>
        <dsp:cNvSpPr/>
      </dsp:nvSpPr>
      <dsp:spPr>
        <a:xfrm>
          <a:off x="0" y="2746375"/>
          <a:ext cx="6254724" cy="0"/>
        </a:xfrm>
        <a:prstGeom prst="lin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571B9A1F-B878-42A6-825D-D9D46D149BE2}">
      <dsp:nvSpPr>
        <dsp:cNvPr id="0" name=""/>
        <dsp:cNvSpPr/>
      </dsp:nvSpPr>
      <dsp:spPr>
        <a:xfrm>
          <a:off x="0" y="2746375"/>
          <a:ext cx="6254724" cy="13731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lvl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u-HU" sz="2700" kern="1200"/>
            <a:t>menedzserek: eredményes működés</a:t>
          </a:r>
          <a:endParaRPr lang="en-US" sz="2700" kern="1200"/>
        </a:p>
      </dsp:txBody>
      <dsp:txXfrm>
        <a:off x="0" y="2746375"/>
        <a:ext cx="6254724" cy="1373187"/>
      </dsp:txXfrm>
    </dsp:sp>
    <dsp:sp modelId="{DF331FFB-CDD0-4D0D-BA45-E02453AE2F50}">
      <dsp:nvSpPr>
        <dsp:cNvPr id="0" name=""/>
        <dsp:cNvSpPr/>
      </dsp:nvSpPr>
      <dsp:spPr>
        <a:xfrm>
          <a:off x="0" y="4119562"/>
          <a:ext cx="6254724" cy="0"/>
        </a:xfrm>
        <a:prstGeom prst="lin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40BC7AFF-9F41-48F7-A9E3-5E7C768BFCDC}">
      <dsp:nvSpPr>
        <dsp:cNvPr id="0" name=""/>
        <dsp:cNvSpPr/>
      </dsp:nvSpPr>
      <dsp:spPr>
        <a:xfrm>
          <a:off x="0" y="4119562"/>
          <a:ext cx="6254724" cy="13731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lvl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u-HU" sz="2700" kern="1200"/>
            <a:t>alkalmazottak: jövedelem maximalizálása</a:t>
          </a:r>
          <a:endParaRPr lang="en-US" sz="2700" kern="1200"/>
        </a:p>
      </dsp:txBody>
      <dsp:txXfrm>
        <a:off x="0" y="4119562"/>
        <a:ext cx="6254724" cy="137318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CD812A1-00DB-4317-B6E7-25298923A6FC}">
      <dsp:nvSpPr>
        <dsp:cNvPr id="0" name=""/>
        <dsp:cNvSpPr/>
      </dsp:nvSpPr>
      <dsp:spPr>
        <a:xfrm>
          <a:off x="0" y="0"/>
          <a:ext cx="6254724" cy="0"/>
        </a:xfrm>
        <a:prstGeom prst="lin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93C0E1A1-D0A8-49FF-892D-C44CAECB2A6D}">
      <dsp:nvSpPr>
        <dsp:cNvPr id="0" name=""/>
        <dsp:cNvSpPr/>
      </dsp:nvSpPr>
      <dsp:spPr>
        <a:xfrm>
          <a:off x="0" y="0"/>
          <a:ext cx="6254724" cy="6865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u-HU" sz="1900" b="1" kern="1200"/>
            <a:t>Külső érintett:</a:t>
          </a:r>
          <a:r>
            <a:rPr lang="hu-HU" sz="1900" kern="1200"/>
            <a:t> </a:t>
          </a:r>
          <a:endParaRPr lang="en-US" sz="1900" kern="1200"/>
        </a:p>
      </dsp:txBody>
      <dsp:txXfrm>
        <a:off x="0" y="0"/>
        <a:ext cx="6254724" cy="686593"/>
      </dsp:txXfrm>
    </dsp:sp>
    <dsp:sp modelId="{8F3A34AE-6CBB-456C-9703-89B8E1761868}">
      <dsp:nvSpPr>
        <dsp:cNvPr id="0" name=""/>
        <dsp:cNvSpPr/>
      </dsp:nvSpPr>
      <dsp:spPr>
        <a:xfrm>
          <a:off x="0" y="686593"/>
          <a:ext cx="6254724" cy="0"/>
        </a:xfrm>
        <a:prstGeom prst="lin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F8A715C4-F555-4062-9F5E-2CB11F32F527}">
      <dsp:nvSpPr>
        <dsp:cNvPr id="0" name=""/>
        <dsp:cNvSpPr/>
      </dsp:nvSpPr>
      <dsp:spPr>
        <a:xfrm>
          <a:off x="0" y="686593"/>
          <a:ext cx="6254724" cy="6865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u-HU" sz="1900" kern="1200"/>
            <a:t>fogyasztók: igényeik kielégítése</a:t>
          </a:r>
          <a:endParaRPr lang="en-US" sz="1900" kern="1200"/>
        </a:p>
      </dsp:txBody>
      <dsp:txXfrm>
        <a:off x="0" y="686593"/>
        <a:ext cx="6254724" cy="686593"/>
      </dsp:txXfrm>
    </dsp:sp>
    <dsp:sp modelId="{C9D9003F-4547-49D8-B5BD-3185F4D96096}">
      <dsp:nvSpPr>
        <dsp:cNvPr id="0" name=""/>
        <dsp:cNvSpPr/>
      </dsp:nvSpPr>
      <dsp:spPr>
        <a:xfrm>
          <a:off x="0" y="1373187"/>
          <a:ext cx="6254724" cy="0"/>
        </a:xfrm>
        <a:prstGeom prst="lin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329A7E16-5C4A-477E-9FF1-89F2A157CA07}">
      <dsp:nvSpPr>
        <dsp:cNvPr id="0" name=""/>
        <dsp:cNvSpPr/>
      </dsp:nvSpPr>
      <dsp:spPr>
        <a:xfrm>
          <a:off x="0" y="1373187"/>
          <a:ext cx="6254724" cy="6865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u-HU" sz="1900" kern="1200"/>
            <a:t>versenytársak: működési terület részben megegyezik</a:t>
          </a:r>
          <a:endParaRPr lang="en-US" sz="1900" kern="1200"/>
        </a:p>
      </dsp:txBody>
      <dsp:txXfrm>
        <a:off x="0" y="1373187"/>
        <a:ext cx="6254724" cy="686593"/>
      </dsp:txXfrm>
    </dsp:sp>
    <dsp:sp modelId="{C12D81EF-EAEE-45E5-94B0-B195E634C5D3}">
      <dsp:nvSpPr>
        <dsp:cNvPr id="0" name=""/>
        <dsp:cNvSpPr/>
      </dsp:nvSpPr>
      <dsp:spPr>
        <a:xfrm>
          <a:off x="0" y="2059781"/>
          <a:ext cx="6254724" cy="0"/>
        </a:xfrm>
        <a:prstGeom prst="lin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CBC6A2B9-DA25-4CEA-878C-4C12CF84A1FB}">
      <dsp:nvSpPr>
        <dsp:cNvPr id="0" name=""/>
        <dsp:cNvSpPr/>
      </dsp:nvSpPr>
      <dsp:spPr>
        <a:xfrm>
          <a:off x="0" y="2059781"/>
          <a:ext cx="6254724" cy="6865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u-HU" sz="1900" kern="1200"/>
            <a:t>szállítók: számukra a vállalat a fogyasztó (hitelezők is ide sorolandók)</a:t>
          </a:r>
          <a:endParaRPr lang="en-US" sz="1900" kern="1200"/>
        </a:p>
      </dsp:txBody>
      <dsp:txXfrm>
        <a:off x="0" y="2059781"/>
        <a:ext cx="6254724" cy="686593"/>
      </dsp:txXfrm>
    </dsp:sp>
    <dsp:sp modelId="{5F1F4287-4729-4320-A10A-F0C10BD4AEF9}">
      <dsp:nvSpPr>
        <dsp:cNvPr id="0" name=""/>
        <dsp:cNvSpPr/>
      </dsp:nvSpPr>
      <dsp:spPr>
        <a:xfrm>
          <a:off x="0" y="2746375"/>
          <a:ext cx="6254724" cy="0"/>
        </a:xfrm>
        <a:prstGeom prst="lin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21D7B67A-C9FF-42B7-B2C4-6423C00935C7}">
      <dsp:nvSpPr>
        <dsp:cNvPr id="0" name=""/>
        <dsp:cNvSpPr/>
      </dsp:nvSpPr>
      <dsp:spPr>
        <a:xfrm>
          <a:off x="0" y="2746375"/>
          <a:ext cx="6254724" cy="6865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u-HU" sz="1900" kern="1200"/>
            <a:t>stratégiai partnerek: célok, tevékenységek részben egyeznek</a:t>
          </a:r>
          <a:endParaRPr lang="en-US" sz="1900" kern="1200"/>
        </a:p>
      </dsp:txBody>
      <dsp:txXfrm>
        <a:off x="0" y="2746375"/>
        <a:ext cx="6254724" cy="686593"/>
      </dsp:txXfrm>
    </dsp:sp>
    <dsp:sp modelId="{2869C200-4471-4229-BCC6-D29305329FBF}">
      <dsp:nvSpPr>
        <dsp:cNvPr id="0" name=""/>
        <dsp:cNvSpPr/>
      </dsp:nvSpPr>
      <dsp:spPr>
        <a:xfrm>
          <a:off x="0" y="3432968"/>
          <a:ext cx="6254724" cy="0"/>
        </a:xfrm>
        <a:prstGeom prst="lin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4C8B0638-CB6E-48FF-8FE5-F18C511AFC66}">
      <dsp:nvSpPr>
        <dsp:cNvPr id="0" name=""/>
        <dsp:cNvSpPr/>
      </dsp:nvSpPr>
      <dsp:spPr>
        <a:xfrm>
          <a:off x="0" y="3432968"/>
          <a:ext cx="6254724" cy="6865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u-HU" sz="1900" kern="1200"/>
            <a:t>állami intézmények: gazdasági szabályozó szerep</a:t>
          </a:r>
          <a:endParaRPr lang="en-US" sz="1900" kern="1200"/>
        </a:p>
      </dsp:txBody>
      <dsp:txXfrm>
        <a:off x="0" y="3432968"/>
        <a:ext cx="6254724" cy="686593"/>
      </dsp:txXfrm>
    </dsp:sp>
    <dsp:sp modelId="{5F8B3835-06E9-4E29-8A95-A23115D3BE1E}">
      <dsp:nvSpPr>
        <dsp:cNvPr id="0" name=""/>
        <dsp:cNvSpPr/>
      </dsp:nvSpPr>
      <dsp:spPr>
        <a:xfrm>
          <a:off x="0" y="4119562"/>
          <a:ext cx="6254724" cy="0"/>
        </a:xfrm>
        <a:prstGeom prst="lin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856EF7C6-E5C5-4F79-83EE-5C2582AE0CB3}">
      <dsp:nvSpPr>
        <dsp:cNvPr id="0" name=""/>
        <dsp:cNvSpPr/>
      </dsp:nvSpPr>
      <dsp:spPr>
        <a:xfrm>
          <a:off x="0" y="4119562"/>
          <a:ext cx="6254724" cy="6865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u-HU" sz="1900" kern="1200"/>
            <a:t>helyi közösségek: civil közösségek</a:t>
          </a:r>
          <a:endParaRPr lang="en-US" sz="1900" kern="1200"/>
        </a:p>
      </dsp:txBody>
      <dsp:txXfrm>
        <a:off x="0" y="4119562"/>
        <a:ext cx="6254724" cy="686593"/>
      </dsp:txXfrm>
    </dsp:sp>
    <dsp:sp modelId="{D2734E38-FD34-4209-8621-517564BC76F9}">
      <dsp:nvSpPr>
        <dsp:cNvPr id="0" name=""/>
        <dsp:cNvSpPr/>
      </dsp:nvSpPr>
      <dsp:spPr>
        <a:xfrm>
          <a:off x="0" y="4806156"/>
          <a:ext cx="6254724" cy="0"/>
        </a:xfrm>
        <a:prstGeom prst="lin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5D92D9F8-FBC6-4B1E-AFC0-C712A0A46788}">
      <dsp:nvSpPr>
        <dsp:cNvPr id="0" name=""/>
        <dsp:cNvSpPr/>
      </dsp:nvSpPr>
      <dsp:spPr>
        <a:xfrm>
          <a:off x="0" y="4806156"/>
          <a:ext cx="6254724" cy="6865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u-HU" sz="1900" kern="1200"/>
            <a:t>természeti környezet: felelősségválallás a környezetért</a:t>
          </a:r>
          <a:endParaRPr lang="en-US" sz="1900" kern="1200"/>
        </a:p>
      </dsp:txBody>
      <dsp:txXfrm>
        <a:off x="0" y="4806156"/>
        <a:ext cx="6254724" cy="68659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3504" y="770467"/>
            <a:ext cx="10782300" cy="3352800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8800" spc="-120" baseline="0">
                <a:solidFill>
                  <a:srgbClr val="FFFFFF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7512" y="4206876"/>
            <a:ext cx="9228201" cy="1645920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hu-HU"/>
              <a:t>Kattintson ide az alcím mintájának szerkesztéséhez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5586B75A-687E-405C-8A0B-8D00578BA2C3}" type="datetimeFigureOut">
              <a:rPr lang="en-US" dirty="0"/>
              <a:pPr/>
              <a:t>4/14/2019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62000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E5243-F52A-4D37-9694-EB26C6C31910}" type="datetimeFigureOut">
              <a:rPr lang="en-US" dirty="0"/>
              <a:t>4/14/2019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01938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43950" y="695325"/>
            <a:ext cx="2628900" cy="4800600"/>
          </a:xfrm>
        </p:spPr>
        <p:txBody>
          <a:bodyPr vert="eaVert"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1525" y="714375"/>
            <a:ext cx="7734300" cy="5400675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7B6E1-634A-48DC-9E8B-D894023267EF}" type="datetimeFigureOut">
              <a:rPr lang="en-US" dirty="0"/>
              <a:t>4/14/2019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80351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Cím, szöveg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Dátum helye 3">
            <a:extLst>
              <a:ext uri="{FF2B5EF4-FFF2-40B4-BE49-F238E27FC236}">
                <a16:creationId xmlns:a16="http://schemas.microsoft.com/office/drawing/2014/main" id="{3415C3EC-740B-4B78-9FBA-95165CC4F2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B2FBC95-2B6A-4CEA-9B99-A3625B48020A}" type="datetimeFigureOut">
              <a:rPr lang="hu-HU"/>
              <a:pPr>
                <a:defRPr/>
              </a:pPr>
              <a:t>2019. 04. 14.</a:t>
            </a:fld>
            <a:endParaRPr lang="hu-HU"/>
          </a:p>
        </p:txBody>
      </p:sp>
      <p:sp>
        <p:nvSpPr>
          <p:cNvPr id="6" name="Élőláb helye 4">
            <a:extLst>
              <a:ext uri="{FF2B5EF4-FFF2-40B4-BE49-F238E27FC236}">
                <a16:creationId xmlns:a16="http://schemas.microsoft.com/office/drawing/2014/main" id="{2D92A2A5-A11D-4F80-AB41-1E144DD66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/>
          </a:p>
        </p:txBody>
      </p:sp>
      <p:sp>
        <p:nvSpPr>
          <p:cNvPr id="7" name="Dia számának helye 5">
            <a:extLst>
              <a:ext uri="{FF2B5EF4-FFF2-40B4-BE49-F238E27FC236}">
                <a16:creationId xmlns:a16="http://schemas.microsoft.com/office/drawing/2014/main" id="{5A042F2E-638C-489E-A966-668A8F0C02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FA349DD-D246-4664-8A81-1B1A43E864EE}" type="slidenum">
              <a:rPr lang="hu-HU" altLang="hu-HU"/>
              <a:pPr/>
              <a:t>‹#›</a:t>
            </a:fld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37056858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D3E9E-A95C-48F2-B4BF-A71542E0BE9A}" type="datetimeFigureOut">
              <a:rPr lang="en-US" dirty="0"/>
              <a:t>4/14/2019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12573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3504" y="767419"/>
            <a:ext cx="10780776" cy="3355848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8800" b="0" baseline="0">
                <a:solidFill>
                  <a:schemeClr val="accent1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7512" y="4204209"/>
            <a:ext cx="9226296" cy="1645920"/>
          </a:xfrm>
        </p:spPr>
        <p:txBody>
          <a:bodyPr anchor="t">
            <a:normAutofit/>
          </a:bodyPr>
          <a:lstStyle>
            <a:lvl1pPr marL="0" indent="0">
              <a:buNone/>
              <a:defRPr sz="32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4/14/2019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32856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6656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11330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952B5-7A2F-4CC8-B7CE-9234E21C2837}" type="datetimeFigureOut">
              <a:rPr lang="en-US" dirty="0"/>
              <a:t>4/14/2019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53074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40467"/>
            <a:ext cx="4663440" cy="723400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6656" y="2753084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07608" y="2038435"/>
            <a:ext cx="4663440" cy="722376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07608" y="2750990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DA07A-9201-4B4B-BAF2-015AFA30F520}" type="datetimeFigureOut">
              <a:rPr lang="en-US" dirty="0"/>
              <a:t>4/14/2019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26951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7E00A-486F-4252-8B1D-E32645521F49}" type="datetimeFigureOut">
              <a:rPr lang="en-US" dirty="0"/>
              <a:t>4/14/2019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33511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F5F92-E675-4B36-9A60-69A962A68675}" type="datetimeFigureOut">
              <a:rPr lang="en-US" dirty="0"/>
              <a:t>4/14/2019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02472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620000" y="0"/>
            <a:ext cx="457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261404" y="542282"/>
            <a:ext cx="3383280" cy="1920240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4000">
                <a:solidFill>
                  <a:srgbClr val="FFFFFF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762000"/>
            <a:ext cx="6096000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75982" y="2511813"/>
            <a:ext cx="3398520" cy="312698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E2C9B-5FA2-460D-9BE7-B0812FC2A6FF}" type="datetimeFigureOut">
              <a:rPr lang="en-US" dirty="0"/>
              <a:t>4/14/2019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0000"/>
                  </a:srgb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60559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224" y="5418667"/>
            <a:ext cx="10780776" cy="613283"/>
          </a:xfrm>
        </p:spPr>
        <p:txBody>
          <a:bodyPr anchor="b">
            <a:normAutofit/>
          </a:bodyPr>
          <a:lstStyle>
            <a:lvl1pPr>
              <a:defRPr sz="3200" b="0">
                <a:solidFill>
                  <a:srgbClr val="FFFFFF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2192000" cy="5330952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t"/>
          <a:lstStyle>
            <a:lvl1pPr marL="0" indent="0" algn="ctr">
              <a:spcBef>
                <a:spcPts val="800"/>
              </a:spcBef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656" y="5909735"/>
            <a:ext cx="9229344" cy="5334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5586B75A-687E-405C-8A0B-8D00578BA2C3}" type="datetimeFigureOut">
              <a:rPr lang="en-US" dirty="0"/>
              <a:pPr/>
              <a:t>4/14/2019</a:t>
            </a:fld>
            <a:endParaRPr lang="en-US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88137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11680"/>
            <a:ext cx="10753725" cy="3766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dirty="0"/>
              <a:pPr/>
              <a:t>4/14/2019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 cap="all"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300" b="0">
                <a:ln>
                  <a:noFill/>
                </a:ln>
                <a:solidFill>
                  <a:schemeClr val="accent1">
                    <a:alpha val="2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66409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5400" kern="1200" spc="-12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85000"/>
        </a:lnSpc>
        <a:spcBef>
          <a:spcPts val="13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347472" indent="-3429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548640" indent="-54864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0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822960" indent="-82296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097280" indent="-109728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2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4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6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18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hyperlink" Target="http://money.cnn.com/2018/06/07/news/ikea-bans-single-use-plastic/index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File:Stakeholder.jpg" TargetMode="External"/><Relationship Id="rId2" Type="http://schemas.openxmlformats.org/officeDocument/2006/relationships/image" Target="../media/image3.jpg&amp;ehk=ordM8TyMp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://1001.impacthub.net/" TargetMode="External"/><Relationship Id="rId2" Type="http://schemas.openxmlformats.org/officeDocument/2006/relationships/hyperlink" Target="http://www.socialhackathonumbria.info/en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u-youthaward.org/social-hackathon-budapest-2018/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4.jpe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5.jp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B7CAA96-3D68-40CE-B322-50ECE948206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hu-HU" dirty="0"/>
              <a:t>Innovatív vállalkozás menedzsment </a:t>
            </a:r>
            <a:br>
              <a:rPr lang="hu-HU" dirty="0"/>
            </a:br>
            <a:r>
              <a:rPr lang="hu-HU" sz="3600" dirty="0" smtClean="0"/>
              <a:t>- A vállalkozás társadalmi </a:t>
            </a:r>
            <a:r>
              <a:rPr lang="hu-HU" sz="3600" dirty="0" smtClean="0"/>
              <a:t>felelőssége és társadalmi hatása </a:t>
            </a:r>
            <a:r>
              <a:rPr lang="hu-HU" sz="3600" dirty="0" smtClean="0"/>
              <a:t>és a társadalmi célú vállalkozás -</a:t>
            </a:r>
            <a:r>
              <a:rPr lang="hu-HU" dirty="0" smtClean="0"/>
              <a:t> </a:t>
            </a:r>
            <a:endParaRPr lang="hu-HU" dirty="0"/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93DAB726-5F0C-4B31-9421-47C6CFBE94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08346" y="4935745"/>
            <a:ext cx="9228201" cy="1645920"/>
          </a:xfrm>
        </p:spPr>
        <p:txBody>
          <a:bodyPr>
            <a:normAutofit/>
          </a:bodyPr>
          <a:lstStyle/>
          <a:p>
            <a:pPr algn="r"/>
            <a:r>
              <a:rPr lang="hu-HU" sz="2000" dirty="0" smtClean="0"/>
              <a:t>Dr</a:t>
            </a:r>
            <a:r>
              <a:rPr lang="hu-HU" sz="2000" dirty="0"/>
              <a:t>. Hegyi  Barbara</a:t>
            </a:r>
          </a:p>
          <a:p>
            <a:pPr algn="r"/>
            <a:r>
              <a:rPr lang="hu-HU" sz="2000" dirty="0"/>
              <a:t>bhegyi@inf.elte.hu</a:t>
            </a:r>
          </a:p>
        </p:txBody>
      </p:sp>
      <p:pic>
        <p:nvPicPr>
          <p:cNvPr id="4" name="Kép 3" descr="라쿤닷컴 - 기업의 사회적책임(CSR) 그리고 ISO2600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7508" y="4123267"/>
            <a:ext cx="3039647" cy="2428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82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zövegdoboz 1">
            <a:extLst>
              <a:ext uri="{FF2B5EF4-FFF2-40B4-BE49-F238E27FC236}">
                <a16:creationId xmlns:a16="http://schemas.microsoft.com/office/drawing/2014/main" id="{5301C87D-7750-46B3-AA67-411E70681C79}"/>
              </a:ext>
            </a:extLst>
          </p:cNvPr>
          <p:cNvSpPr txBox="1"/>
          <p:nvPr/>
        </p:nvSpPr>
        <p:spPr>
          <a:xfrm>
            <a:off x="914400" y="795130"/>
            <a:ext cx="9422296" cy="5201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44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Externáliák</a:t>
            </a:r>
            <a:endParaRPr kumimoji="0" lang="hu-HU" sz="44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hu-H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hu-H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  <a:p>
            <a:pPr marL="285750" marR="0" lvl="0" indent="-285750" algn="ju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hu-H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Egy gazdasági tevékenység normális piaci adás-vétel tárgyát képezi egy termelő és fogyasztó között, akik a piacon keresztül szerződésben állnak egymással. </a:t>
            </a:r>
          </a:p>
          <a:p>
            <a:pPr marL="285750" marR="0" lvl="0" indent="-285750" algn="ju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hu-H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Ha az adott tevékenység hatására a szerződő feleken kívül egy harmadlagos szereplőre olyan váratlan költségek hárulnak, vagy olyan haszontöbblete keletkezik, amelyre az nincs befolyással </a:t>
            </a:r>
            <a:r>
              <a:rPr kumimoji="0" lang="hu-H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externáliáról</a:t>
            </a:r>
            <a:r>
              <a:rPr kumimoji="0" lang="hu-H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, vagy külső hatásról beszélünk.</a:t>
            </a:r>
          </a:p>
          <a:p>
            <a:pPr marL="285750" marR="0" lvl="0" indent="-285750" algn="ju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hu-H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Egy piaci adásvétel esetében az adott ügyleten </a:t>
            </a:r>
            <a:r>
              <a:rPr kumimoji="0" lang="hu-HU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kívülálló szereplő(k) környezetét befolyásoló, nem szándékolt hatásokat külső gazdasági hatásnak, </a:t>
            </a:r>
            <a:r>
              <a:rPr kumimoji="0" lang="hu-HU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externáliának</a:t>
            </a:r>
            <a:r>
              <a:rPr kumimoji="0" lang="hu-HU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nevezzük.</a:t>
            </a:r>
          </a:p>
          <a:p>
            <a:pPr marL="285750" marR="0" lvl="0" indent="-285750" algn="ju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hu-H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  <a:p>
            <a:pPr marL="285750" marR="0" lvl="0" indent="-285750" algn="ju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hu-H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Az alaptevékenységet az </a:t>
            </a:r>
            <a:r>
              <a:rPr kumimoji="0" lang="hu-H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externália</a:t>
            </a:r>
            <a:r>
              <a:rPr kumimoji="0" lang="hu-H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forrásának, az érintett tevékenységet az </a:t>
            </a:r>
            <a:r>
              <a:rPr kumimoji="0" lang="hu-H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externália</a:t>
            </a:r>
            <a:r>
              <a:rPr kumimoji="0" lang="hu-H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tárgyának nevezzük.</a:t>
            </a:r>
          </a:p>
          <a:p>
            <a:pPr marL="285750" marR="0" lvl="0" indent="-285750" algn="ju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hu-H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Ilyen </a:t>
            </a:r>
            <a:r>
              <a:rPr kumimoji="0" lang="hu-H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externáliát</a:t>
            </a:r>
            <a:r>
              <a:rPr kumimoji="0" lang="hu-H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tartalmaz egy környezetszennyező gyár, vagy egy gyümölcsös mellett létrehozott méhtelep, amely növeli a termőképességet.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hu-H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</a:t>
            </a:r>
          </a:p>
        </p:txBody>
      </p:sp>
      <p:grpSp>
        <p:nvGrpSpPr>
          <p:cNvPr id="3" name="Csoportba foglalás 2">
            <a:extLst>
              <a:ext uri="{FF2B5EF4-FFF2-40B4-BE49-F238E27FC236}">
                <a16:creationId xmlns:a16="http://schemas.microsoft.com/office/drawing/2014/main" id="{2388AB8D-CDBF-43BA-A59B-0AB35BE5BCD3}"/>
              </a:ext>
            </a:extLst>
          </p:cNvPr>
          <p:cNvGrpSpPr/>
          <p:nvPr/>
        </p:nvGrpSpPr>
        <p:grpSpPr>
          <a:xfrm>
            <a:off x="6640306" y="6247844"/>
            <a:ext cx="6254724" cy="610156"/>
            <a:chOff x="0" y="4881922"/>
            <a:chExt cx="6254724" cy="610156"/>
          </a:xfrm>
        </p:grpSpPr>
        <p:sp>
          <p:nvSpPr>
            <p:cNvPr id="4" name="Téglalap 3">
              <a:extLst>
                <a:ext uri="{FF2B5EF4-FFF2-40B4-BE49-F238E27FC236}">
                  <a16:creationId xmlns:a16="http://schemas.microsoft.com/office/drawing/2014/main" id="{064F1A85-6E71-462A-962E-36121BCA6735}"/>
                </a:ext>
              </a:extLst>
            </p:cNvPr>
            <p:cNvSpPr/>
            <p:nvPr/>
          </p:nvSpPr>
          <p:spPr>
            <a:xfrm>
              <a:off x="0" y="4881922"/>
              <a:ext cx="6254724" cy="610156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5" name="Szövegdoboz 4">
              <a:extLst>
                <a:ext uri="{FF2B5EF4-FFF2-40B4-BE49-F238E27FC236}">
                  <a16:creationId xmlns:a16="http://schemas.microsoft.com/office/drawing/2014/main" id="{D11FF2DE-7F32-422B-854B-CDDC0DF949D9}"/>
                </a:ext>
              </a:extLst>
            </p:cNvPr>
            <p:cNvSpPr txBox="1"/>
            <p:nvPr/>
          </p:nvSpPr>
          <p:spPr>
            <a:xfrm>
              <a:off x="0" y="4881922"/>
              <a:ext cx="6254724" cy="61015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5720" tIns="45720" rIns="45720" bIns="45720" numCol="1" spcCol="1270" anchor="t" anchorCtr="0">
              <a:noAutofit/>
            </a:bodyPr>
            <a:lstStyle/>
            <a:p>
              <a:pPr marL="0" marR="0" lvl="0" indent="0" algn="l" defTabSz="533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hu-H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Forrás: </a:t>
              </a:r>
              <a:r>
                <a:rPr kumimoji="0" lang="hu-HU" sz="12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Chikán</a:t>
              </a:r>
              <a:r>
                <a:rPr kumimoji="0" lang="hu-H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 Attila: Vállalatgazdaságtan, Aula Kiadó, Budapest, 2006.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90750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>
            <a:extLst>
              <a:ext uri="{FF2B5EF4-FFF2-40B4-BE49-F238E27FC236}">
                <a16:creationId xmlns:a16="http://schemas.microsoft.com/office/drawing/2014/main" id="{D5415076-D1BF-419F-A9D9-3A167A0DEDF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hu-HU" altLang="hu-HU" dirty="0"/>
              <a:t>Érdekeltek </a:t>
            </a:r>
            <a:r>
              <a:rPr lang="hu-HU" altLang="hu-HU" dirty="0" smtClean="0"/>
              <a:t>(érintettek) elemzése </a:t>
            </a:r>
            <a:r>
              <a:rPr lang="hu-HU" spc="0" dirty="0" smtClean="0">
                <a:solidFill>
                  <a:srgbClr val="C00000"/>
                </a:solidFill>
              </a:rPr>
              <a:t>(</a:t>
            </a:r>
            <a:r>
              <a:rPr lang="hu-HU" spc="0" dirty="0">
                <a:solidFill>
                  <a:srgbClr val="C00000"/>
                </a:solidFill>
              </a:rPr>
              <a:t>támogatott projektek esetén)</a:t>
            </a:r>
            <a:endParaRPr lang="hu-HU" altLang="hu-HU" dirty="0"/>
          </a:p>
        </p:txBody>
      </p:sp>
      <p:sp>
        <p:nvSpPr>
          <p:cNvPr id="12291" name="Rectangle 3">
            <a:extLst>
              <a:ext uri="{FF2B5EF4-FFF2-40B4-BE49-F238E27FC236}">
                <a16:creationId xmlns:a16="http://schemas.microsoft.com/office/drawing/2014/main" id="{B5023857-83BD-4C57-939B-A122511341B1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hu-HU" altLang="hu-HU" b="1" dirty="0" smtClean="0"/>
          </a:p>
          <a:p>
            <a:pPr eaLnBrk="1" hangingPunct="1"/>
            <a:r>
              <a:rPr lang="hu-HU" altLang="hu-HU" b="1" dirty="0" smtClean="0"/>
              <a:t>Elsődleges </a:t>
            </a:r>
            <a:r>
              <a:rPr lang="hu-HU" altLang="hu-HU" b="1" dirty="0"/>
              <a:t>érdekeltek</a:t>
            </a:r>
            <a:r>
              <a:rPr lang="hu-HU" altLang="hu-HU" dirty="0"/>
              <a:t>: közvetlen hatásuk van, vagy közvetlenül érintettek, akik nélkül kétséges a projekt végrehajthatósága</a:t>
            </a:r>
          </a:p>
          <a:p>
            <a:pPr eaLnBrk="1" hangingPunct="1"/>
            <a:r>
              <a:rPr lang="hu-HU" altLang="hu-HU" b="1" dirty="0"/>
              <a:t>Másodlagos érdekeltek: </a:t>
            </a:r>
            <a:r>
              <a:rPr lang="hu-HU" altLang="hu-HU" dirty="0"/>
              <a:t>közvetetten vagy kisebb mértékben lehetnek hatással, illetve lehetnek érintettek. Az ő bevonásuk a projektbe szakaszosan szükséges, de folyamatosan nem.</a:t>
            </a:r>
          </a:p>
          <a:p>
            <a:pPr eaLnBrk="1" hangingPunct="1"/>
            <a:r>
              <a:rPr lang="hu-HU" altLang="hu-HU" b="1" dirty="0"/>
              <a:t>Ellenzők</a:t>
            </a:r>
          </a:p>
        </p:txBody>
      </p:sp>
    </p:spTree>
    <p:extLst>
      <p:ext uri="{BB962C8B-B14F-4D97-AF65-F5344CB8AC3E}">
        <p14:creationId xmlns:p14="http://schemas.microsoft.com/office/powerpoint/2010/main" val="14734820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>
            <a:extLst>
              <a:ext uri="{FF2B5EF4-FFF2-40B4-BE49-F238E27FC236}">
                <a16:creationId xmlns:a16="http://schemas.microsoft.com/office/drawing/2014/main" id="{EA42D95E-EBC4-4376-92F9-C48639D0ACB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hu-HU" altLang="hu-HU" dirty="0"/>
              <a:t>Érdekeltek </a:t>
            </a:r>
            <a:r>
              <a:rPr lang="hu-HU" altLang="hu-HU" dirty="0" smtClean="0"/>
              <a:t>elemzése </a:t>
            </a:r>
            <a:r>
              <a:rPr lang="hu-HU" spc="0" dirty="0" smtClean="0">
                <a:solidFill>
                  <a:srgbClr val="C00000"/>
                </a:solidFill>
              </a:rPr>
              <a:t>(</a:t>
            </a:r>
            <a:r>
              <a:rPr lang="hu-HU" spc="0" dirty="0">
                <a:solidFill>
                  <a:srgbClr val="C00000"/>
                </a:solidFill>
              </a:rPr>
              <a:t>támogatott projektek esetén)</a:t>
            </a:r>
            <a:endParaRPr lang="hu-HU" altLang="hu-HU" dirty="0"/>
          </a:p>
        </p:txBody>
      </p:sp>
      <p:sp>
        <p:nvSpPr>
          <p:cNvPr id="13315" name="Rectangle 3">
            <a:extLst>
              <a:ext uri="{FF2B5EF4-FFF2-40B4-BE49-F238E27FC236}">
                <a16:creationId xmlns:a16="http://schemas.microsoft.com/office/drawing/2014/main" id="{F7E3317B-EA10-479F-9CA8-BBE57A56F9CB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hu-HU" altLang="hu-HU" b="1" dirty="0"/>
              <a:t>Hátrányos helyzetűek</a:t>
            </a:r>
            <a:r>
              <a:rPr lang="hu-HU" altLang="hu-HU" dirty="0"/>
              <a:t>: nők, kisebbségek, fogyatékkal élők, stb. akik a projektben önerejükből nem biztos, hogy jelentőségüknek megfelelő módon részt tudnak venni.</a:t>
            </a:r>
          </a:p>
          <a:p>
            <a:pPr eaLnBrk="1" hangingPunct="1"/>
            <a:r>
              <a:rPr lang="hu-HU" altLang="hu-HU" b="1" dirty="0"/>
              <a:t>Érdekek</a:t>
            </a:r>
            <a:r>
              <a:rPr lang="hu-HU" altLang="hu-HU" dirty="0"/>
              <a:t>: milyen módon kapcsolódnak? pl.: megélhetés, kulturális értékek, stb.</a:t>
            </a:r>
          </a:p>
          <a:p>
            <a:pPr eaLnBrk="1" hangingPunct="1"/>
            <a:r>
              <a:rPr lang="hu-HU" altLang="hu-HU" b="1" dirty="0"/>
              <a:t>Érdekforrás: </a:t>
            </a:r>
            <a:r>
              <a:rPr lang="hu-HU" altLang="hu-HU" dirty="0"/>
              <a:t>mire alapul az érdekük? pl.: tulajdonosok, gazdálkodók, törvényi előírások</a:t>
            </a:r>
          </a:p>
        </p:txBody>
      </p:sp>
    </p:spTree>
    <p:extLst>
      <p:ext uri="{BB962C8B-B14F-4D97-AF65-F5344CB8AC3E}">
        <p14:creationId xmlns:p14="http://schemas.microsoft.com/office/powerpoint/2010/main" val="39133082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>
            <a:extLst>
              <a:ext uri="{FF2B5EF4-FFF2-40B4-BE49-F238E27FC236}">
                <a16:creationId xmlns:a16="http://schemas.microsoft.com/office/drawing/2014/main" id="{3A0C82B7-64F9-44F0-A30E-0858BE96A8C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hu-HU" altLang="hu-HU"/>
              <a:t>Érdekeltek elemzése</a:t>
            </a:r>
          </a:p>
        </p:txBody>
      </p:sp>
      <p:sp>
        <p:nvSpPr>
          <p:cNvPr id="14339" name="Rectangle 3">
            <a:extLst>
              <a:ext uri="{FF2B5EF4-FFF2-40B4-BE49-F238E27FC236}">
                <a16:creationId xmlns:a16="http://schemas.microsoft.com/office/drawing/2014/main" id="{352B7141-DDE5-4F78-AA42-0EA4F649FE27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hu-HU" altLang="hu-HU" b="1" dirty="0"/>
              <a:t>Erőforrások: </a:t>
            </a:r>
            <a:r>
              <a:rPr lang="hu-HU" altLang="hu-HU" dirty="0"/>
              <a:t>pénz, emberi erőforrások, infrastruktúra, információ stb.</a:t>
            </a:r>
          </a:p>
          <a:p>
            <a:pPr eaLnBrk="1" hangingPunct="1"/>
            <a:r>
              <a:rPr lang="hu-HU" altLang="hu-HU" b="1" dirty="0"/>
              <a:t>Szerepkör:</a:t>
            </a:r>
            <a:r>
              <a:rPr lang="hu-HU" altLang="hu-HU" dirty="0"/>
              <a:t> együttműködő (konzorciumi partner) alvállalkozó, célcsoport, támogató szervezet, ellenőrző szervezet</a:t>
            </a:r>
          </a:p>
          <a:p>
            <a:pPr eaLnBrk="1" hangingPunct="1"/>
            <a:r>
              <a:rPr lang="hu-HU" altLang="hu-HU" b="1" dirty="0"/>
              <a:t>Hiányosságok: </a:t>
            </a:r>
            <a:r>
              <a:rPr lang="hu-HU" altLang="hu-HU" dirty="0"/>
              <a:t>azon </a:t>
            </a:r>
            <a:r>
              <a:rPr lang="hu-HU" altLang="hu-HU" dirty="0" err="1"/>
              <a:t>képességbeli</a:t>
            </a:r>
            <a:r>
              <a:rPr lang="hu-HU" altLang="hu-HU" dirty="0"/>
              <a:t> hiányosságok, amelyek a projekt résztvevőket megakadályozhatják a szerepkörük betöltésében</a:t>
            </a:r>
          </a:p>
        </p:txBody>
      </p:sp>
    </p:spTree>
    <p:extLst>
      <p:ext uri="{BB962C8B-B14F-4D97-AF65-F5344CB8AC3E}">
        <p14:creationId xmlns:p14="http://schemas.microsoft.com/office/powerpoint/2010/main" val="40916801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366" name="Rectangle 22">
            <a:extLst>
              <a:ext uri="{FF2B5EF4-FFF2-40B4-BE49-F238E27FC236}">
                <a16:creationId xmlns:a16="http://schemas.microsoft.com/office/drawing/2014/main" id="{888B5D73-DCCE-4C6D-A63B-9302F2F5F3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51313" y="401638"/>
            <a:ext cx="3813175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altLang="hu-HU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 VENN DIAGRAM </a:t>
            </a:r>
          </a:p>
        </p:txBody>
      </p:sp>
      <p:grpSp>
        <p:nvGrpSpPr>
          <p:cNvPr id="24" name="Diagram 22">
            <a:extLst>
              <a:ext uri="{FF2B5EF4-FFF2-40B4-BE49-F238E27FC236}">
                <a16:creationId xmlns:a16="http://schemas.microsoft.com/office/drawing/2014/main" id="{DA3A3B77-14E3-461B-903F-4AA07AACD357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619250" y="1584325"/>
            <a:ext cx="5443538" cy="3189288"/>
            <a:chOff x="2048" y="5215"/>
            <a:chExt cx="6637" cy="6221"/>
          </a:xfrm>
        </p:grpSpPr>
        <p:sp>
          <p:nvSpPr>
            <p:cNvPr id="15368" name="Text Box 24">
              <a:extLst>
                <a:ext uri="{FF2B5EF4-FFF2-40B4-BE49-F238E27FC236}">
                  <a16:creationId xmlns:a16="http://schemas.microsoft.com/office/drawing/2014/main" id="{52251F66-5AE6-408D-838C-DB9AC728332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22" y="6566"/>
              <a:ext cx="1260" cy="172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hu-HU" altLang="hu-HU" sz="14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rPr>
                <a:t>Fejlesztési elképzelés</a:t>
              </a:r>
              <a:endParaRPr kumimoji="0" lang="hu-HU" altLang="hu-HU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15369" name="_s1303">
              <a:extLst>
                <a:ext uri="{FF2B5EF4-FFF2-40B4-BE49-F238E27FC236}">
                  <a16:creationId xmlns:a16="http://schemas.microsoft.com/office/drawing/2014/main" id="{0ECCF70D-0F98-41ED-B3C8-F1D490D3535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554902">
              <a:off x="2674" y="6521"/>
              <a:ext cx="5872" cy="3259"/>
            </a:xfrm>
            <a:prstGeom prst="ellipse">
              <a:avLst/>
            </a:prstGeom>
            <a:solidFill>
              <a:srgbClr val="FF9900">
                <a:alpha val="50195"/>
              </a:srgbClr>
            </a:solidFill>
            <a:ln w="4699">
              <a:solidFill>
                <a:srgbClr val="99CC00"/>
              </a:solidFill>
              <a:round/>
              <a:headEnd/>
              <a:tailEnd/>
            </a:ln>
          </p:spPr>
          <p:txBody>
            <a:bodyPr lIns="0" tIns="0" rIns="0" bIns="0"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hu-HU" altLang="hu-HU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15370" name="Oval 26">
              <a:extLst>
                <a:ext uri="{FF2B5EF4-FFF2-40B4-BE49-F238E27FC236}">
                  <a16:creationId xmlns:a16="http://schemas.microsoft.com/office/drawing/2014/main" id="{EF8F75F7-CB7A-473B-9EAF-1742570652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85" y="10053"/>
              <a:ext cx="1980" cy="1383"/>
            </a:xfrm>
            <a:prstGeom prst="ellipse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hu-HU" altLang="hu-HU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15371" name="Oval 27">
              <a:extLst>
                <a:ext uri="{FF2B5EF4-FFF2-40B4-BE49-F238E27FC236}">
                  <a16:creationId xmlns:a16="http://schemas.microsoft.com/office/drawing/2014/main" id="{A77A35D6-AD6A-4C8F-92A9-1169C588457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1086784">
              <a:off x="2916" y="8909"/>
              <a:ext cx="2880" cy="1728"/>
            </a:xfrm>
            <a:prstGeom prst="ellipse">
              <a:avLst/>
            </a:prstGeom>
            <a:solidFill>
              <a:srgbClr val="FFCC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hu-HU" altLang="hu-HU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15372" name="Oval 28">
              <a:extLst>
                <a:ext uri="{FF2B5EF4-FFF2-40B4-BE49-F238E27FC236}">
                  <a16:creationId xmlns:a16="http://schemas.microsoft.com/office/drawing/2014/main" id="{CD3964DF-4099-4DD3-9C63-979D2F7515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25" y="6252"/>
              <a:ext cx="720" cy="1382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hu-HU" altLang="hu-HU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15373" name="Text Box 29">
              <a:extLst>
                <a:ext uri="{FF2B5EF4-FFF2-40B4-BE49-F238E27FC236}">
                  <a16:creationId xmlns:a16="http://schemas.microsoft.com/office/drawing/2014/main" id="{40335884-9801-4D47-94EF-C390DD460EF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05" y="6597"/>
              <a:ext cx="360" cy="691"/>
            </a:xfrm>
            <a:prstGeom prst="rect">
              <a:avLst/>
            </a:pr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hu-HU" altLang="hu-HU" sz="14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rPr>
                <a:t>1</a:t>
              </a:r>
              <a:endParaRPr kumimoji="0" lang="hu-HU" altLang="hu-HU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15374" name="Text Box 31">
              <a:extLst>
                <a:ext uri="{FF2B5EF4-FFF2-40B4-BE49-F238E27FC236}">
                  <a16:creationId xmlns:a16="http://schemas.microsoft.com/office/drawing/2014/main" id="{303A10F4-E343-4A92-9FC6-EE429808B99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66" y="9656"/>
              <a:ext cx="540" cy="691"/>
            </a:xfrm>
            <a:prstGeom prst="rect">
              <a:avLst/>
            </a:prstGeom>
            <a:solidFill>
              <a:srgbClr val="FF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hu-HU" altLang="hu-HU" sz="14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rPr>
                <a:t>4</a:t>
              </a:r>
              <a:endParaRPr kumimoji="0" lang="hu-HU" altLang="hu-HU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15375" name="Text Box 34">
              <a:extLst>
                <a:ext uri="{FF2B5EF4-FFF2-40B4-BE49-F238E27FC236}">
                  <a16:creationId xmlns:a16="http://schemas.microsoft.com/office/drawing/2014/main" id="{46550EE3-D238-4D56-945C-24DEBDBEA8B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245" y="10399"/>
              <a:ext cx="360" cy="691"/>
            </a:xfrm>
            <a:prstGeom prst="rect">
              <a:avLst/>
            </a:prstGeom>
            <a:solidFill>
              <a:srgbClr val="FFFF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hu-HU" altLang="hu-HU" sz="14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rPr>
                <a:t>3</a:t>
              </a:r>
              <a:endParaRPr kumimoji="0" lang="hu-HU" altLang="hu-HU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15376" name="Oval 35">
              <a:extLst>
                <a:ext uri="{FF2B5EF4-FFF2-40B4-BE49-F238E27FC236}">
                  <a16:creationId xmlns:a16="http://schemas.microsoft.com/office/drawing/2014/main" id="{20DC660D-A05B-4FD1-B0BA-35C61B1131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65" y="5906"/>
              <a:ext cx="720" cy="1382"/>
            </a:xfrm>
            <a:prstGeom prst="ellipse">
              <a:avLst/>
            </a:prstGeom>
            <a:solidFill>
              <a:srgbClr val="CCFFCC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hu-HU" altLang="hu-HU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15377" name="Text Box 36">
              <a:extLst>
                <a:ext uri="{FF2B5EF4-FFF2-40B4-BE49-F238E27FC236}">
                  <a16:creationId xmlns:a16="http://schemas.microsoft.com/office/drawing/2014/main" id="{5BEC0F77-4638-4C19-9962-2AF338A5966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245" y="6252"/>
              <a:ext cx="360" cy="691"/>
            </a:xfrm>
            <a:prstGeom prst="rect">
              <a:avLst/>
            </a:prstGeom>
            <a:solidFill>
              <a:srgbClr val="CCFF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hu-HU" altLang="hu-HU" sz="14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rPr>
                <a:t>2</a:t>
              </a:r>
              <a:endParaRPr kumimoji="0" lang="hu-HU" altLang="hu-HU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15378" name="Line 38">
              <a:extLst>
                <a:ext uri="{FF2B5EF4-FFF2-40B4-BE49-F238E27FC236}">
                  <a16:creationId xmlns:a16="http://schemas.microsoft.com/office/drawing/2014/main" id="{DB76B773-A5B9-40C4-8E16-803743B4A2D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785" y="5906"/>
              <a:ext cx="360" cy="34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hu-HU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15379" name="Line 39">
              <a:extLst>
                <a:ext uri="{FF2B5EF4-FFF2-40B4-BE49-F238E27FC236}">
                  <a16:creationId xmlns:a16="http://schemas.microsoft.com/office/drawing/2014/main" id="{657B78A6-E4C9-43F0-A60B-2A84D811DE1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565" y="10744"/>
              <a:ext cx="540" cy="69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hu-HU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15380" name="Line 40">
              <a:extLst>
                <a:ext uri="{FF2B5EF4-FFF2-40B4-BE49-F238E27FC236}">
                  <a16:creationId xmlns:a16="http://schemas.microsoft.com/office/drawing/2014/main" id="{EB2B05F3-93B5-4C8E-83BE-27A24C9F63C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7965" y="10744"/>
              <a:ext cx="720" cy="69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hu-HU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15381" name="Line 41">
              <a:extLst>
                <a:ext uri="{FF2B5EF4-FFF2-40B4-BE49-F238E27FC236}">
                  <a16:creationId xmlns:a16="http://schemas.microsoft.com/office/drawing/2014/main" id="{29169D63-504C-4C7B-8A9A-BFB1099455B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48" y="6566"/>
              <a:ext cx="900" cy="34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hu-HU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</p:grpSp>
      <p:sp>
        <p:nvSpPr>
          <p:cNvPr id="15364" name="Szövegdoboz 22">
            <a:extLst>
              <a:ext uri="{FF2B5EF4-FFF2-40B4-BE49-F238E27FC236}">
                <a16:creationId xmlns:a16="http://schemas.microsoft.com/office/drawing/2014/main" id="{C483A68D-0D1D-4920-A34B-9B2900AC78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9013" y="1133475"/>
            <a:ext cx="1247775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altLang="hu-HU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Nem érintett célcsoport</a:t>
            </a:r>
          </a:p>
        </p:txBody>
      </p:sp>
      <p:sp>
        <p:nvSpPr>
          <p:cNvPr id="15365" name="Szövegdoboz 26">
            <a:extLst>
              <a:ext uri="{FF2B5EF4-FFF2-40B4-BE49-F238E27FC236}">
                <a16:creationId xmlns:a16="http://schemas.microsoft.com/office/drawing/2014/main" id="{3A44D0A0-828F-4636-8FBC-2971D476AC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1413" y="4364038"/>
            <a:ext cx="1247775" cy="922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altLang="hu-HU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Erőteljesen érintett célcsoport</a:t>
            </a:r>
          </a:p>
        </p:txBody>
      </p:sp>
      <p:sp>
        <p:nvSpPr>
          <p:cNvPr id="15366" name="Szövegdoboz 27">
            <a:extLst>
              <a:ext uri="{FF2B5EF4-FFF2-40B4-BE49-F238E27FC236}">
                <a16:creationId xmlns:a16="http://schemas.microsoft.com/office/drawing/2014/main" id="{7697443D-2A37-47DF-9A81-D7CECFD584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15175" y="4516438"/>
            <a:ext cx="1247775" cy="1754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altLang="hu-HU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Kis mértékben/nem közömbös érintett célcsoport</a:t>
            </a:r>
          </a:p>
        </p:txBody>
      </p:sp>
      <p:sp>
        <p:nvSpPr>
          <p:cNvPr id="15367" name="Szövegdoboz 28">
            <a:extLst>
              <a:ext uri="{FF2B5EF4-FFF2-40B4-BE49-F238E27FC236}">
                <a16:creationId xmlns:a16="http://schemas.microsoft.com/office/drawing/2014/main" id="{90E8F346-A11D-4657-9513-9FD2A3A9E3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40513" y="1595438"/>
            <a:ext cx="1247775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altLang="hu-HU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Közömbös célcsoport</a:t>
            </a:r>
          </a:p>
        </p:txBody>
      </p:sp>
      <p:grpSp>
        <p:nvGrpSpPr>
          <p:cNvPr id="22" name="Csoportba foglalás 21">
            <a:extLst>
              <a:ext uri="{FF2B5EF4-FFF2-40B4-BE49-F238E27FC236}">
                <a16:creationId xmlns:a16="http://schemas.microsoft.com/office/drawing/2014/main" id="{556E6D68-D3C0-4502-8F7F-459285A8F548}"/>
              </a:ext>
            </a:extLst>
          </p:cNvPr>
          <p:cNvGrpSpPr/>
          <p:nvPr/>
        </p:nvGrpSpPr>
        <p:grpSpPr>
          <a:xfrm>
            <a:off x="5500822" y="6417175"/>
            <a:ext cx="6254724" cy="610156"/>
            <a:chOff x="0" y="4881922"/>
            <a:chExt cx="6254724" cy="610156"/>
          </a:xfrm>
        </p:grpSpPr>
        <p:sp>
          <p:nvSpPr>
            <p:cNvPr id="23" name="Téglalap 22">
              <a:extLst>
                <a:ext uri="{FF2B5EF4-FFF2-40B4-BE49-F238E27FC236}">
                  <a16:creationId xmlns:a16="http://schemas.microsoft.com/office/drawing/2014/main" id="{DEE9CEB1-073B-4D22-ABCA-51AC5A57F909}"/>
                </a:ext>
              </a:extLst>
            </p:cNvPr>
            <p:cNvSpPr/>
            <p:nvPr/>
          </p:nvSpPr>
          <p:spPr>
            <a:xfrm>
              <a:off x="0" y="4881922"/>
              <a:ext cx="6254724" cy="610156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5" name="Szövegdoboz 24">
              <a:extLst>
                <a:ext uri="{FF2B5EF4-FFF2-40B4-BE49-F238E27FC236}">
                  <a16:creationId xmlns:a16="http://schemas.microsoft.com/office/drawing/2014/main" id="{5D26D041-DEAA-4D8D-9F24-A5F56520D0B5}"/>
                </a:ext>
              </a:extLst>
            </p:cNvPr>
            <p:cNvSpPr txBox="1"/>
            <p:nvPr/>
          </p:nvSpPr>
          <p:spPr>
            <a:xfrm>
              <a:off x="0" y="4881922"/>
              <a:ext cx="6254724" cy="61015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5720" tIns="45720" rIns="45720" bIns="45720" numCol="1" spcCol="1270" anchor="t" anchorCtr="0">
              <a:noAutofit/>
            </a:bodyPr>
            <a:lstStyle/>
            <a:p>
              <a:pPr marL="0" marR="0" lvl="0" indent="0" algn="l" defTabSz="533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hu-H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Forrás: </a:t>
              </a:r>
              <a:r>
                <a:rPr kumimoji="0" lang="hu-HU" sz="12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Chikán</a:t>
              </a:r>
              <a:r>
                <a:rPr kumimoji="0" lang="hu-H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 Attila: Vállalatgazdaságtan, Aula Kiadó, Budapest, 2006.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3966546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Cím 1">
            <a:extLst>
              <a:ext uri="{FF2B5EF4-FFF2-40B4-BE49-F238E27FC236}">
                <a16:creationId xmlns:a16="http://schemas.microsoft.com/office/drawing/2014/main" id="{E768A1BF-32A5-4133-BCC2-E32F1DB32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hu-HU" altLang="hu-HU" b="1" dirty="0">
                <a:solidFill>
                  <a:srgbClr val="FF0000"/>
                </a:solidFill>
              </a:rPr>
              <a:t/>
            </a:r>
            <a:br>
              <a:rPr lang="hu-HU" altLang="hu-HU" b="1" dirty="0">
                <a:solidFill>
                  <a:srgbClr val="FF0000"/>
                </a:solidFill>
              </a:rPr>
            </a:br>
            <a:r>
              <a:rPr lang="hu-HU" altLang="hu-HU" b="1" dirty="0">
                <a:solidFill>
                  <a:srgbClr val="FF0000"/>
                </a:solidFill>
              </a:rPr>
              <a:t/>
            </a:r>
            <a:br>
              <a:rPr lang="hu-HU" altLang="hu-HU" b="1" dirty="0">
                <a:solidFill>
                  <a:srgbClr val="FF0000"/>
                </a:solidFill>
              </a:rPr>
            </a:br>
            <a:r>
              <a:rPr lang="hu-HU" altLang="hu-HU" b="1" dirty="0">
                <a:solidFill>
                  <a:srgbClr val="FF0000"/>
                </a:solidFill>
              </a:rPr>
              <a:t>Tulajdonosi értékelmélet vagy érintett-elmélet</a:t>
            </a:r>
            <a:r>
              <a:rPr lang="hu-HU" altLang="hu-HU" dirty="0"/>
              <a:t>?</a:t>
            </a:r>
            <a:br>
              <a:rPr lang="hu-HU" altLang="hu-HU" dirty="0"/>
            </a:br>
            <a:r>
              <a:rPr lang="hu-HU" altLang="hu-HU" b="1" dirty="0"/>
              <a:t/>
            </a:r>
            <a:br>
              <a:rPr lang="hu-HU" altLang="hu-HU" b="1" dirty="0"/>
            </a:br>
            <a:endParaRPr lang="hu-HU" altLang="hu-HU" dirty="0"/>
          </a:p>
        </p:txBody>
      </p:sp>
      <p:sp>
        <p:nvSpPr>
          <p:cNvPr id="20483" name="Tartalom helye 2">
            <a:extLst>
              <a:ext uri="{FF2B5EF4-FFF2-40B4-BE49-F238E27FC236}">
                <a16:creationId xmlns:a16="http://schemas.microsoft.com/office/drawing/2014/main" id="{9462B384-D7D3-400B-A594-0A144E57DB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hu-HU" altLang="hu-HU" sz="2000" dirty="0"/>
              <a:t>Mi a vállalat célja? Milyen elvárásokat támasszunk a felső vezetőkkel szemben? A vállalat elméletek, és szervezetelméletek egy része megpróbál ezekre a kérdésekre valamilyen választ adni, mialatt a többi elmélet hátterében valamilyen implicit feltevés áll. </a:t>
            </a:r>
          </a:p>
          <a:p>
            <a:pPr eaLnBrk="1" hangingPunct="1"/>
            <a:r>
              <a:rPr lang="hu-HU" altLang="hu-HU" sz="2000" dirty="0"/>
              <a:t>Két markáns irányzat különíthető el. Egyik az érintett-elmélet, amely "a vállalatot olyan szervezetnek tekinti, amelynek segítségével számos </a:t>
            </a:r>
            <a:r>
              <a:rPr lang="hu-HU" altLang="hu-HU" sz="2000" b="1" dirty="0"/>
              <a:t>különböző résztvevő elérheti sokrétű és nem minden esetben egybevágó (kongruens) céljait." </a:t>
            </a:r>
          </a:p>
          <a:p>
            <a:pPr eaLnBrk="1" hangingPunct="1"/>
            <a:r>
              <a:rPr lang="hu-HU" altLang="hu-HU" sz="2000" dirty="0"/>
              <a:t>Ezzel szemben a tulajdonosi értékelmélet azt hangsúlyozza, hogy "az üzleti vállalkozásnak egyetlen egy társadalmi felelőssége van a magántulajdont elismerő piacgazdaságokban: </a:t>
            </a:r>
            <a:r>
              <a:rPr lang="hu-HU" altLang="hu-HU" sz="2000" b="1" dirty="0"/>
              <a:t>tulajdonosi értéket teremteni törvényes és tisztességes módszerekkel</a:t>
            </a:r>
            <a:r>
              <a:rPr lang="hu-HU" altLang="hu-HU" sz="2000" dirty="0"/>
              <a:t>."</a:t>
            </a:r>
          </a:p>
          <a:p>
            <a:pPr eaLnBrk="1" hangingPunct="1"/>
            <a:endParaRPr lang="hu-HU" altLang="hu-HU" dirty="0"/>
          </a:p>
        </p:txBody>
      </p:sp>
      <p:sp>
        <p:nvSpPr>
          <p:cNvPr id="2" name="Szövegdoboz 1">
            <a:extLst>
              <a:ext uri="{FF2B5EF4-FFF2-40B4-BE49-F238E27FC236}">
                <a16:creationId xmlns:a16="http://schemas.microsoft.com/office/drawing/2014/main" id="{A723E03B-D45D-4CC8-A552-2651DC279390}"/>
              </a:ext>
            </a:extLst>
          </p:cNvPr>
          <p:cNvSpPr txBox="1"/>
          <p:nvPr/>
        </p:nvSpPr>
        <p:spPr>
          <a:xfrm>
            <a:off x="8693426" y="5605670"/>
            <a:ext cx="3034748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Ti mit gondoltok?</a:t>
            </a:r>
          </a:p>
        </p:txBody>
      </p:sp>
      <p:grpSp>
        <p:nvGrpSpPr>
          <p:cNvPr id="5" name="Csoportba foglalás 4">
            <a:extLst>
              <a:ext uri="{FF2B5EF4-FFF2-40B4-BE49-F238E27FC236}">
                <a16:creationId xmlns:a16="http://schemas.microsoft.com/office/drawing/2014/main" id="{7E574A38-6805-483B-9483-9D01BE26A4CE}"/>
              </a:ext>
            </a:extLst>
          </p:cNvPr>
          <p:cNvGrpSpPr/>
          <p:nvPr/>
        </p:nvGrpSpPr>
        <p:grpSpPr>
          <a:xfrm>
            <a:off x="6387087" y="6552922"/>
            <a:ext cx="6254724" cy="610156"/>
            <a:chOff x="0" y="4881922"/>
            <a:chExt cx="6254724" cy="610156"/>
          </a:xfrm>
        </p:grpSpPr>
        <p:sp>
          <p:nvSpPr>
            <p:cNvPr id="6" name="Téglalap 5">
              <a:extLst>
                <a:ext uri="{FF2B5EF4-FFF2-40B4-BE49-F238E27FC236}">
                  <a16:creationId xmlns:a16="http://schemas.microsoft.com/office/drawing/2014/main" id="{E482B95E-97F9-4E2E-8FB8-C96DA115BD09}"/>
                </a:ext>
              </a:extLst>
            </p:cNvPr>
            <p:cNvSpPr/>
            <p:nvPr/>
          </p:nvSpPr>
          <p:spPr>
            <a:xfrm>
              <a:off x="0" y="4881922"/>
              <a:ext cx="6254724" cy="610156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7" name="Szövegdoboz 6">
              <a:extLst>
                <a:ext uri="{FF2B5EF4-FFF2-40B4-BE49-F238E27FC236}">
                  <a16:creationId xmlns:a16="http://schemas.microsoft.com/office/drawing/2014/main" id="{B33EF181-391D-451F-B28D-C4FEFACC6708}"/>
                </a:ext>
              </a:extLst>
            </p:cNvPr>
            <p:cNvSpPr txBox="1"/>
            <p:nvPr/>
          </p:nvSpPr>
          <p:spPr>
            <a:xfrm>
              <a:off x="0" y="4881922"/>
              <a:ext cx="6254724" cy="61015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5720" tIns="45720" rIns="45720" bIns="45720" numCol="1" spcCol="1270" anchor="t" anchorCtr="0">
              <a:noAutofit/>
            </a:bodyPr>
            <a:lstStyle/>
            <a:p>
              <a:pPr marL="0" marR="0" lvl="0" indent="0" algn="l" defTabSz="533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hu-H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Forrás: Ónodi Annamária (2004): Kell-e választani?,  Vezetéstudomány, 60-72.o.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123414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Érintettek és cég szembenállása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hu-HU" dirty="0" smtClean="0"/>
              <a:t> Audi Hungária – új üzemcsarnok építése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u-HU" dirty="0"/>
              <a:t> </a:t>
            </a:r>
            <a:r>
              <a:rPr lang="hu-HU" dirty="0" smtClean="0"/>
              <a:t>DDC – új technológia bevezetésére épülő megújulás</a:t>
            </a:r>
            <a:endParaRPr lang="hu-HU" dirty="0"/>
          </a:p>
        </p:txBody>
      </p:sp>
      <p:pic>
        <p:nvPicPr>
          <p:cNvPr id="4" name="Kép 3" descr="Dunakanyar Régió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6767" y="1544990"/>
            <a:ext cx="2667000" cy="1781175"/>
          </a:xfrm>
          <a:prstGeom prst="rect">
            <a:avLst/>
          </a:prstGeom>
        </p:spPr>
      </p:pic>
      <p:pic>
        <p:nvPicPr>
          <p:cNvPr id="5" name="Kép 4" descr="File:Nouveaulogoaudi.png - Wikimedia Common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0670" y="3608563"/>
            <a:ext cx="2713097" cy="1526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5664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A vállalkozások etikus irányítása</a:t>
            </a:r>
            <a:endParaRPr lang="hu-HU" dirty="0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4" name="Kép 3" descr="Studiecirklar i filosofi | Humanisterna Sy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9270" y="4330523"/>
            <a:ext cx="4029075" cy="223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8151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Elszámoltathatóság és irányítás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hu-HU" dirty="0" smtClean="0"/>
              <a:t> A vállalat/vállalkozás irányításának módjért a vezetők felelősek, így ennek </a:t>
            </a:r>
            <a:r>
              <a:rPr lang="hu-HU" dirty="0" smtClean="0">
                <a:solidFill>
                  <a:srgbClr val="FF0000"/>
                </a:solidFill>
              </a:rPr>
              <a:t>proaktívnak és etikusnak</a:t>
            </a:r>
            <a:r>
              <a:rPr lang="hu-HU" dirty="0" smtClean="0"/>
              <a:t> kell lennie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u-HU" dirty="0"/>
              <a:t> </a:t>
            </a:r>
            <a:r>
              <a:rPr lang="hu-HU" dirty="0" smtClean="0"/>
              <a:t>Katasztrófák sorozata után – </a:t>
            </a:r>
            <a:r>
              <a:rPr lang="hu-HU" dirty="0" err="1" smtClean="0"/>
              <a:t>Enrontól</a:t>
            </a:r>
            <a:r>
              <a:rPr lang="hu-HU" dirty="0" smtClean="0"/>
              <a:t> a </a:t>
            </a:r>
            <a:r>
              <a:rPr lang="hu-HU" dirty="0" err="1" smtClean="0"/>
              <a:t>Lehman</a:t>
            </a:r>
            <a:r>
              <a:rPr lang="hu-HU" dirty="0" smtClean="0"/>
              <a:t> Brothers és számtalan bank – esetéig a vállalatirányítás kérdése sokkal jobban az érdeklődés kereszttüzébe került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u-HU" dirty="0"/>
              <a:t> </a:t>
            </a:r>
            <a:r>
              <a:rPr lang="hu-HU" dirty="0" smtClean="0"/>
              <a:t>A jó vállalatirányítás biztosítja, hogy az igazgatóság (nem ügyvezető funkciót betöltő igazgatók) mindig éber legyen, és felismerje, ha hibáznak a stratégiával vagy egy adott helyzet erkölcsi megítélésével kapcsolatban</a:t>
            </a:r>
          </a:p>
          <a:p>
            <a:pPr marL="0" indent="0">
              <a:buNone/>
            </a:pPr>
            <a:endParaRPr lang="hu-HU" dirty="0"/>
          </a:p>
        </p:txBody>
      </p:sp>
      <p:pic>
        <p:nvPicPr>
          <p:cNvPr id="1026" name="Picture 2" descr="GettyImages-492748088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6663" y="0"/>
            <a:ext cx="2925337" cy="1644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97065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Morál és feddhetetlenség az üzletben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hu-HU" dirty="0" smtClean="0"/>
              <a:t> A cégvezetők leginkább az </a:t>
            </a:r>
            <a:r>
              <a:rPr lang="hu-HU" dirty="0" smtClean="0">
                <a:solidFill>
                  <a:schemeClr val="accent1">
                    <a:lumMod val="75000"/>
                  </a:schemeClr>
                </a:solidFill>
              </a:rPr>
              <a:t>eredmények elérésére irányuló részvényesi nyomás</a:t>
            </a:r>
            <a:r>
              <a:rPr lang="hu-HU" dirty="0" smtClean="0"/>
              <a:t> vagy a teljesítményhez kötött bónuszok vihetik rá törvénysértésekre (illegális összejátszások, vagy megfigyelés, lehallgatás, adatszolgáltatás)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u-HU" dirty="0"/>
              <a:t> </a:t>
            </a:r>
            <a:r>
              <a:rPr lang="hu-HU" dirty="0" smtClean="0"/>
              <a:t>A vállalkozások üzleti gyakorlatának etikusságát világszerte egyre nagyobb figyelem kíséri. Bár a multinacionális vállalatok profitjainak adóelkerülés céljából történő mozgatása országok között nem törvénytelen, de etikátlan, így az utóbbi években ez is vizsgálatok tárgyává vált </a:t>
            </a:r>
            <a:r>
              <a:rPr lang="hu-HU" dirty="0" smtClean="0">
                <a:sym typeface="Wingdings" panose="05000000000000000000" pitchFamily="2" charset="2"/>
              </a:rPr>
              <a:t> </a:t>
            </a:r>
            <a:r>
              <a:rPr lang="hu-HU" dirty="0" smtClean="0">
                <a:solidFill>
                  <a:schemeClr val="accent1">
                    <a:lumMod val="75000"/>
                  </a:schemeClr>
                </a:solidFill>
                <a:sym typeface="Wingdings" panose="05000000000000000000" pitchFamily="2" charset="2"/>
              </a:rPr>
              <a:t>negatív marketing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u-HU" dirty="0">
                <a:sym typeface="Wingdings" panose="05000000000000000000" pitchFamily="2" charset="2"/>
              </a:rPr>
              <a:t> </a:t>
            </a:r>
            <a:r>
              <a:rPr lang="hu-HU" dirty="0" smtClean="0">
                <a:sym typeface="Wingdings" panose="05000000000000000000" pitchFamily="2" charset="2"/>
              </a:rPr>
              <a:t>Az összejátszás és az együttműködés nem ugyanazt jelentik, mégis előfordul, hogy versenytársak a nagyobb haszon, kedvezőbb árak elérése vagy további versenytársak kiszorítása érdekében összejátszanak  a vezetők elszámoltathatók, és bizonyított, törvényellenes összejátszás esetén óriási bírságokra vagy börtönre számíthatnak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u-HU" dirty="0">
                <a:sym typeface="Wingdings" panose="05000000000000000000" pitchFamily="2" charset="2"/>
              </a:rPr>
              <a:t> </a:t>
            </a:r>
            <a:r>
              <a:rPr lang="hu-HU" dirty="0" smtClean="0">
                <a:sym typeface="Wingdings" panose="05000000000000000000" pitchFamily="2" charset="2"/>
              </a:rPr>
              <a:t>A zabolátlan érdekhajszolás nemcsak erkölcsileg rossz, hanem gazdaságilag is</a:t>
            </a:r>
            <a:endParaRPr lang="hu-HU" dirty="0" smtClean="0"/>
          </a:p>
          <a:p>
            <a:pPr>
              <a:buFont typeface="Arial" panose="020B0604020202020204" pitchFamily="34" charset="0"/>
              <a:buChar char="•"/>
            </a:pPr>
            <a:endParaRPr lang="hu-HU" dirty="0"/>
          </a:p>
        </p:txBody>
      </p:sp>
      <p:pic>
        <p:nvPicPr>
          <p:cNvPr id="4" name="Kép 3" descr="Indeterminados y confusos...: Lo positivo de los ...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7156" y="5298722"/>
            <a:ext cx="2494844" cy="1559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0305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15979A9-3AC0-4A06-8CF8-5915513F11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343" y="97364"/>
            <a:ext cx="10772775" cy="1658198"/>
          </a:xfrm>
        </p:spPr>
        <p:txBody>
          <a:bodyPr>
            <a:normAutofit/>
          </a:bodyPr>
          <a:lstStyle/>
          <a:p>
            <a:r>
              <a:rPr lang="hu-HU" sz="4800" dirty="0"/>
              <a:t>Mai elméletek és feladatok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28AE39AD-EBD9-43BC-AFB9-120CE41D3F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6656" y="2011680"/>
            <a:ext cx="10753725" cy="425659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hu-HU" dirty="0" smtClean="0"/>
              <a:t> A </a:t>
            </a:r>
            <a:r>
              <a:rPr lang="hu-HU" dirty="0"/>
              <a:t>vállalkozás </a:t>
            </a:r>
            <a:r>
              <a:rPr lang="hu-HU" dirty="0" smtClean="0"/>
              <a:t>érintettjei; </a:t>
            </a:r>
            <a:r>
              <a:rPr lang="hu-HU" dirty="0" err="1"/>
              <a:t>Externáliák</a:t>
            </a:r>
            <a:r>
              <a:rPr lang="hu-HU" dirty="0"/>
              <a:t> definiálása a vállalkozás környezetében, </a:t>
            </a:r>
            <a:r>
              <a:rPr lang="hu-HU" dirty="0" err="1"/>
              <a:t>Venn</a:t>
            </a:r>
            <a:r>
              <a:rPr lang="hu-HU" dirty="0"/>
              <a:t>-diagram, Tulajdonosi értékelmélet vagy </a:t>
            </a:r>
            <a:r>
              <a:rPr lang="hu-HU" dirty="0" smtClean="0"/>
              <a:t>érdekelt-elmélet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hu-HU" dirty="0"/>
              <a:t> A vállalkozások etikus </a:t>
            </a:r>
            <a:r>
              <a:rPr lang="hu-HU" dirty="0" smtClean="0"/>
              <a:t>irányítása. </a:t>
            </a:r>
            <a:r>
              <a:rPr lang="hu-HU" dirty="0" err="1" smtClean="0"/>
              <a:t>Greenwashing</a:t>
            </a:r>
            <a:endParaRPr lang="hu-HU" dirty="0" smtClean="0"/>
          </a:p>
          <a:p>
            <a:pPr>
              <a:buFont typeface="Wingdings" panose="05000000000000000000" pitchFamily="2" charset="2"/>
              <a:buChar char="§"/>
            </a:pPr>
            <a:r>
              <a:rPr lang="hu-HU" dirty="0"/>
              <a:t> </a:t>
            </a:r>
            <a:r>
              <a:rPr lang="hu-HU" dirty="0" smtClean="0"/>
              <a:t>Vállalkozások társadalmi felelősségvállalása (CSR)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hu-HU" dirty="0"/>
              <a:t> </a:t>
            </a:r>
            <a:r>
              <a:rPr lang="hu-HU" dirty="0" smtClean="0"/>
              <a:t>Társadalmi </a:t>
            </a:r>
            <a:r>
              <a:rPr lang="hu-HU" dirty="0" err="1" smtClean="0"/>
              <a:t>startupok</a:t>
            </a:r>
            <a:endParaRPr lang="hu-HU" dirty="0" smtClean="0"/>
          </a:p>
          <a:p>
            <a:pPr>
              <a:buFont typeface="Wingdings" panose="05000000000000000000" pitchFamily="2" charset="2"/>
              <a:buChar char="§"/>
            </a:pP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6472077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Etikus kultúra létrehozása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hu-HU" dirty="0" smtClean="0"/>
              <a:t> Az etikus vállalati kultúrát kialakító cégek nemcsak képességeik, hanem az általuk vallott értékeket is alapul véve választják ki munkatársaikat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u-HU" dirty="0"/>
              <a:t> </a:t>
            </a:r>
            <a:r>
              <a:rPr lang="hu-HU" dirty="0" smtClean="0"/>
              <a:t>Jól körülhatárolható felelősségi – és feladatkörök vannak, jól kommunikálható stratégiával rendelkeznek, a vezetők feddhetetlenek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u-HU" dirty="0"/>
              <a:t> </a:t>
            </a:r>
            <a:r>
              <a:rPr lang="hu-HU" dirty="0" smtClean="0"/>
              <a:t>Az eredményes vezetés az igazgatótanács és a vezérigazgató közötti jó csapatmunkára épül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u-HU" dirty="0"/>
              <a:t> </a:t>
            </a:r>
            <a:r>
              <a:rPr lang="hu-HU" dirty="0" smtClean="0"/>
              <a:t>Helyesen cselekedni azt is jelenti, hogy a vállalkozás tevékenysége során figyelemmel van a megfelelő energiaszerkezetre, az újrahasznosítás mértékére, az alkalmazottak sokféleségére és a felkarolható társadalmi célokra </a:t>
            </a:r>
            <a:r>
              <a:rPr lang="hu-HU" i="1" dirty="0" smtClean="0"/>
              <a:t>(ld. </a:t>
            </a:r>
            <a:r>
              <a:rPr lang="hu-HU" i="1" dirty="0"/>
              <a:t>k</a:t>
            </a:r>
            <a:r>
              <a:rPr lang="hu-HU" i="1" dirty="0" smtClean="0"/>
              <a:t>ésőbb cégek társadalmi felelősségvállalása)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u-HU" dirty="0"/>
              <a:t> </a:t>
            </a:r>
            <a:r>
              <a:rPr lang="hu-HU" dirty="0" smtClean="0"/>
              <a:t>Az etikus üzlet jó üzlet is: a vásárlók vonzódnak az olyan cégekhez, amelyre jó érzéssel tudnak gondolni, az ilyen cégek tehetségesebb alkalmazottakat vonzanak magukhoz</a:t>
            </a:r>
            <a:endParaRPr lang="hu-HU" dirty="0"/>
          </a:p>
        </p:txBody>
      </p:sp>
      <p:pic>
        <p:nvPicPr>
          <p:cNvPr id="4" name="Kép 3" descr="5 ways to avoid assumptions - Philip Patston: leadership ...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4441" y="87136"/>
            <a:ext cx="2381250" cy="158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1600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/>
              <a:t>Greenwashing</a:t>
            </a:r>
            <a:r>
              <a:rPr lang="hu-HU" dirty="0" smtClean="0"/>
              <a:t> – Színlelt környezettudatosság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hu-HU" dirty="0" smtClean="0"/>
              <a:t> A vállalati és állami szférában bevett gyakorlat, miszerint színlelt környezettudatossággal leplezik valódi tevékenységüket – elvonják a figyelmet a valódi egyeztetések vagy tettek hiányáról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u-HU" dirty="0"/>
              <a:t> </a:t>
            </a:r>
            <a:r>
              <a:rPr lang="hu-HU" dirty="0" smtClean="0"/>
              <a:t>A vásárlók azonban nem hiszik el a látottakat, szkepticizmus alakul ki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u-HU" dirty="0"/>
              <a:t> A</a:t>
            </a:r>
            <a:r>
              <a:rPr lang="hu-HU" dirty="0" smtClean="0"/>
              <a:t> marketingeseknek nem szabad elfeledniük, hogy a közvélemény általában képes különbséget tenni, hogy mi színlelt és mi sem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u-HU" dirty="0"/>
              <a:t> </a:t>
            </a:r>
            <a:r>
              <a:rPr lang="hu-HU" dirty="0" err="1" smtClean="0"/>
              <a:t>BAe</a:t>
            </a:r>
            <a:r>
              <a:rPr lang="hu-HU" dirty="0" smtClean="0"/>
              <a:t> fegyvergyártó bejelentette, hogy „ólommentes töltényeket készít”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u-HU" dirty="0"/>
              <a:t> </a:t>
            </a:r>
            <a:r>
              <a:rPr lang="hu-HU" dirty="0" smtClean="0"/>
              <a:t>Az atomenergia-ipar a veszélyesség imázsát azzal igyekezett ellensúlyozni, hogy azt hangsúlyozta, hogy az atomenergia a globális felmelegedés elleni gyógyír lehet</a:t>
            </a:r>
            <a:endParaRPr lang="hu-HU" dirty="0"/>
          </a:p>
        </p:txBody>
      </p:sp>
      <p:pic>
        <p:nvPicPr>
          <p:cNvPr id="4" name="Kép 3" descr="Los 7 pecados del Greenwashi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1125" y="0"/>
            <a:ext cx="3250875" cy="2263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3109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Ellenpéldák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hu-HU" dirty="0" smtClean="0"/>
              <a:t> </a:t>
            </a:r>
            <a:r>
              <a:rPr lang="hu-HU" dirty="0" err="1" smtClean="0"/>
              <a:t>Enron</a:t>
            </a:r>
            <a:r>
              <a:rPr lang="hu-HU" dirty="0" smtClean="0"/>
              <a:t> – hatalmas veszteségeket és kötelezettségeket rejtettek el – pénzmosás, banki csalás, bennfentes kereskedelem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u-HU" dirty="0"/>
              <a:t> </a:t>
            </a:r>
            <a:r>
              <a:rPr lang="hu-HU" dirty="0" smtClean="0"/>
              <a:t>VW csoport – környezetvédelmi – kibocsátási adatok meghamisítása (diesel)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u-HU" dirty="0"/>
              <a:t> </a:t>
            </a:r>
            <a:r>
              <a:rPr lang="hu-HU" dirty="0" smtClean="0"/>
              <a:t>Facebook – felhasználók adatainak nem megfelelő kezelése (Cambridge </a:t>
            </a:r>
            <a:r>
              <a:rPr lang="hu-HU" dirty="0" err="1" smtClean="0"/>
              <a:t>Analytica</a:t>
            </a:r>
            <a:r>
              <a:rPr lang="hu-HU" dirty="0" smtClean="0"/>
              <a:t> botrány) </a:t>
            </a:r>
          </a:p>
          <a:p>
            <a:pPr>
              <a:buFont typeface="Arial" panose="020B0604020202020204" pitchFamily="34" charset="0"/>
              <a:buChar char="•"/>
            </a:pPr>
            <a:endParaRPr lang="hu-HU" dirty="0"/>
          </a:p>
          <a:p>
            <a:pPr>
              <a:buFont typeface="Arial" panose="020B0604020202020204" pitchFamily="34" charset="0"/>
              <a:buChar char="•"/>
            </a:pPr>
            <a:endParaRPr lang="hu-HU" dirty="0" smtClean="0"/>
          </a:p>
          <a:p>
            <a:pPr marL="0" indent="0">
              <a:buNone/>
            </a:pPr>
            <a:r>
              <a:rPr lang="hu-HU" dirty="0" smtClean="0">
                <a:sym typeface="Wingdings" panose="05000000000000000000" pitchFamily="2" charset="2"/>
              </a:rPr>
              <a:t> Pozitív példák következnek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7012917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Vállalkozások társadalmi felelősségvállalása (CSR)</a:t>
            </a:r>
            <a:endParaRPr lang="hu-HU" dirty="0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4115874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Vállalkozások társadalmi felelősségvállalása (CSR)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676656" y="2011680"/>
            <a:ext cx="10753725" cy="4287520"/>
          </a:xfrm>
        </p:spPr>
        <p:txBody>
          <a:bodyPr>
            <a:normAutofit fontScale="92500" lnSpcReduction="10000"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hu-HU" dirty="0" err="1"/>
              <a:t>Kotler</a:t>
            </a:r>
            <a:r>
              <a:rPr lang="hu-HU" dirty="0"/>
              <a:t> értelmezésében a vállalati társadalmi felelősségvállalás azt az elkötelezettséget jelenti, amelyet a vállalat a közösség jólétének érdekében folytat önkéntesen, és amit erőforrásával is támogat. </a:t>
            </a:r>
            <a:endParaRPr lang="hu-HU" dirty="0" smtClean="0"/>
          </a:p>
          <a:p>
            <a:pPr algn="just">
              <a:buFont typeface="Arial" panose="020B0604020202020204" pitchFamily="34" charset="0"/>
              <a:buChar char="•"/>
            </a:pPr>
            <a:r>
              <a:rPr lang="hu-HU" dirty="0" smtClean="0"/>
              <a:t>A </a:t>
            </a:r>
            <a:r>
              <a:rPr lang="hu-HU" dirty="0"/>
              <a:t>Fenntartható Fejlődés Világgazdasági Tanácsa szerint a CSR az üzleti világ elkötelezettségét jelenti, hogy hozzájáruljon a fenntartható gazdasági fejlődéshez, az alkalmazottakkal, a családjaikkal, a helyi közösséggel és a társadalom széles </a:t>
            </a:r>
            <a:r>
              <a:rPr lang="hu-HU" dirty="0" err="1"/>
              <a:t>rétegeivel</a:t>
            </a:r>
            <a:r>
              <a:rPr lang="hu-HU" dirty="0"/>
              <a:t> együttműködve az életminőség javítása érdekében. </a:t>
            </a:r>
            <a:endParaRPr lang="hu-HU" dirty="0" smtClean="0"/>
          </a:p>
          <a:p>
            <a:pPr algn="just">
              <a:buFont typeface="Arial" panose="020B0604020202020204" pitchFamily="34" charset="0"/>
              <a:buChar char="•"/>
            </a:pPr>
            <a:r>
              <a:rPr lang="hu-HU" dirty="0" smtClean="0"/>
              <a:t>A </a:t>
            </a:r>
            <a:r>
              <a:rPr lang="hu-HU" dirty="0"/>
              <a:t>Business World </a:t>
            </a:r>
            <a:r>
              <a:rPr lang="hu-HU" dirty="0" err="1"/>
              <a:t>for</a:t>
            </a:r>
            <a:r>
              <a:rPr lang="hu-HU" dirty="0"/>
              <a:t> CSR (Az üzleti világ a társadalmi felelősségvállalásért) elnevezésű szervezet megfogalmazása szerint a CSR olyan üzleti gyakorlat, amely felülmúlja az etikai, jogi, kereskedelmi, valamint a közvélemény által megfogalmazott elvárásokat, amelyeket a társadalom állít a vállalkozások elé. Ez utóbbi már kitágítja a CSR fogalmat és az üzleti döntéshozatalhoz rendeli a CSR stratégiát. </a:t>
            </a:r>
            <a:endParaRPr lang="hu-HU" dirty="0" smtClean="0"/>
          </a:p>
          <a:p>
            <a:pPr marL="0" indent="0" algn="just">
              <a:buNone/>
            </a:pPr>
            <a:r>
              <a:rPr lang="hu-HU" i="1" dirty="0" smtClean="0"/>
              <a:t>Forrás: http</a:t>
            </a:r>
            <a:r>
              <a:rPr lang="hu-HU" i="1" dirty="0"/>
              <a:t>://ktnye.akti.hu</a:t>
            </a:r>
            <a:endParaRPr lang="hu-HU" dirty="0"/>
          </a:p>
        </p:txBody>
      </p:sp>
      <p:pic>
        <p:nvPicPr>
          <p:cNvPr id="4" name="Kép 3" descr="How CSR transforms pursuit of profit into moral missio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3572" y="260941"/>
            <a:ext cx="2036064" cy="1527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4892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/>
          <p:cNvPicPr>
            <a:picLocks noChangeAspect="1"/>
          </p:cNvPicPr>
          <p:nvPr/>
        </p:nvPicPr>
        <p:blipFill rotWithShape="1">
          <a:blip r:embed="rId2"/>
          <a:srcRect l="21542" t="19481" r="20887" b="21105"/>
          <a:stretch/>
        </p:blipFill>
        <p:spPr>
          <a:xfrm>
            <a:off x="395111" y="0"/>
            <a:ext cx="4978400" cy="2889955"/>
          </a:xfrm>
          <a:prstGeom prst="rect">
            <a:avLst/>
          </a:prstGeom>
        </p:spPr>
      </p:pic>
      <p:sp>
        <p:nvSpPr>
          <p:cNvPr id="4" name="Téglalap 3"/>
          <p:cNvSpPr/>
          <p:nvPr/>
        </p:nvSpPr>
        <p:spPr>
          <a:xfrm>
            <a:off x="5644445" y="141745"/>
            <a:ext cx="6096000" cy="618630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hu-HU" b="0" i="0" dirty="0" smtClean="0">
                <a:solidFill>
                  <a:srgbClr val="333333"/>
                </a:solidFill>
                <a:effectLst/>
                <a:latin typeface="VodafoneRegular"/>
              </a:rPr>
              <a:t>Van egy jó ötleted, amivel másokon segítenél? Olyan munkára vágysz, amivel kicsit jobbá teheted a világot? </a:t>
            </a:r>
            <a:r>
              <a:rPr lang="hu-HU" b="0" i="0" dirty="0" err="1" smtClean="0">
                <a:solidFill>
                  <a:srgbClr val="333333"/>
                </a:solidFill>
                <a:effectLst/>
                <a:latin typeface="VodafoneRegular"/>
              </a:rPr>
              <a:t>Váltsd</a:t>
            </a:r>
            <a:r>
              <a:rPr lang="hu-HU" b="0" i="0" dirty="0" smtClean="0">
                <a:solidFill>
                  <a:srgbClr val="333333"/>
                </a:solidFill>
                <a:effectLst/>
                <a:latin typeface="VodafoneRegular"/>
              </a:rPr>
              <a:t> valóra az álmod a Vodafone Főállású Angyalaként, havi 400 ezer forint fizetésért.</a:t>
            </a:r>
          </a:p>
          <a:p>
            <a:endParaRPr lang="hu-HU" b="0" i="0" dirty="0" smtClean="0">
              <a:solidFill>
                <a:srgbClr val="333333"/>
              </a:solidFill>
              <a:effectLst/>
              <a:latin typeface="VodafoneRegular"/>
            </a:endParaRPr>
          </a:p>
          <a:p>
            <a:r>
              <a:rPr lang="hu-HU" b="0" i="0" dirty="0" smtClean="0">
                <a:solidFill>
                  <a:srgbClr val="333333"/>
                </a:solidFill>
                <a:effectLst/>
                <a:latin typeface="VodafoneRegular"/>
              </a:rPr>
              <a:t>A Vodafone Magyarország Alapítvány a 2018/2019-es évben ismét meghirdeti a Főállású Angyal pályázatot. Az idei évben a pályázóktól digitális megoldásokat várunk, mellyel egy éven keresztül támogatják egy kiválasztott alapítvány munkáját.</a:t>
            </a:r>
          </a:p>
          <a:p>
            <a:endParaRPr lang="hu-HU" b="0" i="0" dirty="0" smtClean="0">
              <a:solidFill>
                <a:srgbClr val="333333"/>
              </a:solidFill>
              <a:effectLst/>
              <a:latin typeface="VodafoneRegular"/>
            </a:endParaRPr>
          </a:p>
          <a:p>
            <a:r>
              <a:rPr lang="hu-HU" b="0" i="0" dirty="0" smtClean="0">
                <a:solidFill>
                  <a:srgbClr val="333333"/>
                </a:solidFill>
                <a:effectLst/>
                <a:latin typeface="VodafoneRegular"/>
              </a:rPr>
              <a:t>És hogy mit értünk digitális megoldás alatt? Minden olyan eszközt, szolgáltatást vagy programot, amelynek van információtechnológiai vonatkozása és segíti a kiválasztott alapítvány vagy az alapítvány által támogatott emberek életét.</a:t>
            </a:r>
          </a:p>
          <a:p>
            <a:endParaRPr lang="hu-HU" b="0" i="0" dirty="0" smtClean="0">
              <a:solidFill>
                <a:srgbClr val="333333"/>
              </a:solidFill>
              <a:effectLst/>
              <a:latin typeface="VodafoneRegular"/>
            </a:endParaRPr>
          </a:p>
          <a:p>
            <a:r>
              <a:rPr lang="hu-HU" b="0" i="0" dirty="0" smtClean="0">
                <a:solidFill>
                  <a:srgbClr val="333333"/>
                </a:solidFill>
                <a:effectLst/>
                <a:latin typeface="VodafoneRegular"/>
              </a:rPr>
              <a:t>A beérkezett pályázatok közül szakmai zsűri választja ki a legjobbat, aki ezt követően a kiválasztott alapítvánnyal együttműködve 12 hónapon át havi 400 ezer forintért teheti jobbá a világot. A pályázási szakasz a kezdetét vette, a beérkezett pályázatokat november 21-ig várjuk.</a:t>
            </a:r>
            <a:endParaRPr lang="hu-HU" b="0" i="0" dirty="0">
              <a:solidFill>
                <a:srgbClr val="333333"/>
              </a:solidFill>
              <a:effectLst/>
              <a:latin typeface="VodafoneRegular"/>
            </a:endParaRPr>
          </a:p>
        </p:txBody>
      </p:sp>
    </p:spTree>
    <p:extLst>
      <p:ext uri="{BB962C8B-B14F-4D97-AF65-F5344CB8AC3E}">
        <p14:creationId xmlns:p14="http://schemas.microsoft.com/office/powerpoint/2010/main" val="1298480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Ikea2020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 smtClean="0"/>
              <a:t>„Az </a:t>
            </a:r>
            <a:r>
              <a:rPr lang="hu-HU" dirty="0" err="1"/>
              <a:t>Ikea</a:t>
            </a:r>
            <a:r>
              <a:rPr lang="hu-HU" dirty="0"/>
              <a:t> bejelentette: 2020-ig eltünteti üzleteiből és éttermeiből az egyszer használatos műanyag termékeket. Nem lesz több szívószál, eldobható tányér vagy nem lebomló szemeteszsák, de a műanyag-bevonatú papírtányérokkal és –poharakkal is szakítanak. A műanyag kavarópálcikáknak is búcsút intenek a büféikben – derül ki </a:t>
            </a:r>
            <a:r>
              <a:rPr lang="hu-HU" u="sng" dirty="0">
                <a:hlinkClick r:id="rId2"/>
              </a:rPr>
              <a:t>a CNN tudósításából</a:t>
            </a:r>
            <a:r>
              <a:rPr lang="hu-HU" dirty="0"/>
              <a:t>.</a:t>
            </a:r>
          </a:p>
          <a:p>
            <a:r>
              <a:rPr lang="hu-HU" dirty="0"/>
              <a:t>Az intézkedés a svéd áruházlánc fenntarthatósági stratégiájának része, amiben az is szerepel, hogy 2020-ig teljes egészében megújuló energiával akarják működtetni boltjaikat, és csak </a:t>
            </a:r>
            <a:r>
              <a:rPr lang="hu-HU" dirty="0" err="1"/>
              <a:t>újrahasznosítható</a:t>
            </a:r>
            <a:r>
              <a:rPr lang="hu-HU" dirty="0"/>
              <a:t> anyagokból készítenék termékeiket. 2025-ig a házhoz szállítást is károsanyag-kibocsátás nélkül valósítanák meg. </a:t>
            </a:r>
            <a:r>
              <a:rPr lang="hu-HU" dirty="0" smtClean="0"/>
              <a:t>”</a:t>
            </a:r>
            <a:endParaRPr lang="hu-HU" dirty="0"/>
          </a:p>
          <a:p>
            <a:endParaRPr lang="hu-HU" dirty="0"/>
          </a:p>
        </p:txBody>
      </p:sp>
      <p:pic>
        <p:nvPicPr>
          <p:cNvPr id="4" name="Kép 3" descr="la strada, la vita... cta: giugno 200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2266" y="0"/>
            <a:ext cx="2099733" cy="2099733"/>
          </a:xfrm>
          <a:prstGeom prst="rect">
            <a:avLst/>
          </a:prstGeom>
        </p:spPr>
      </p:pic>
      <p:pic>
        <p:nvPicPr>
          <p:cNvPr id="5" name="Kép 4" descr="Ecologia e Fé: Economia verde: um balanço crítico-construtivo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6800" y="4905632"/>
            <a:ext cx="2235200" cy="1854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4968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0" y="0"/>
            <a:ext cx="10772775" cy="1658198"/>
          </a:xfrm>
        </p:spPr>
        <p:txBody>
          <a:bodyPr/>
          <a:lstStyle/>
          <a:p>
            <a:r>
              <a:rPr lang="hu-HU" dirty="0" smtClean="0"/>
              <a:t>Magnet Bank</a:t>
            </a:r>
            <a:endParaRPr lang="hu-HU" dirty="0"/>
          </a:p>
        </p:txBody>
      </p:sp>
      <p:pic>
        <p:nvPicPr>
          <p:cNvPr id="4" name="Tartalom helye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5111"/>
          <a:stretch/>
        </p:blipFill>
        <p:spPr>
          <a:xfrm>
            <a:off x="2875315" y="1907822"/>
            <a:ext cx="9316685" cy="4972756"/>
          </a:xfrm>
          <a:prstGeom prst="rect">
            <a:avLst/>
          </a:prstGeom>
        </p:spPr>
      </p:pic>
      <p:pic>
        <p:nvPicPr>
          <p:cNvPr id="5" name="Tartalom helye 3"/>
          <p:cNvPicPr>
            <a:picLocks noChangeAspect="1"/>
          </p:cNvPicPr>
          <p:nvPr/>
        </p:nvPicPr>
        <p:blipFill rotWithShape="1">
          <a:blip r:embed="rId3"/>
          <a:srcRect l="44572" t="16730" r="12108"/>
          <a:stretch/>
        </p:blipFill>
        <p:spPr>
          <a:xfrm>
            <a:off x="214489" y="2669232"/>
            <a:ext cx="2901244" cy="3136900"/>
          </a:xfrm>
          <a:prstGeom prst="rect">
            <a:avLst/>
          </a:prstGeom>
        </p:spPr>
      </p:pic>
      <p:sp>
        <p:nvSpPr>
          <p:cNvPr id="3" name="Szövegdoboz 2"/>
          <p:cNvSpPr txBox="1"/>
          <p:nvPr/>
        </p:nvSpPr>
        <p:spPr>
          <a:xfrm>
            <a:off x="6242755" y="153496"/>
            <a:ext cx="5712177" cy="175432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hu-HU" dirty="0" smtClean="0"/>
              <a:t>Etikus </a:t>
            </a:r>
            <a:r>
              <a:rPr lang="hu-HU" dirty="0" err="1" smtClean="0"/>
              <a:t>bankolás</a:t>
            </a:r>
            <a:endParaRPr lang="hu-HU" dirty="0" smtClean="0"/>
          </a:p>
          <a:p>
            <a:pPr marL="285750" indent="-285750">
              <a:buFontTx/>
              <a:buChar char="-"/>
            </a:pPr>
            <a:r>
              <a:rPr lang="hu-HU" dirty="0" err="1" smtClean="0"/>
              <a:t>Impact</a:t>
            </a:r>
            <a:r>
              <a:rPr lang="hu-HU" dirty="0" smtClean="0"/>
              <a:t> banking</a:t>
            </a:r>
          </a:p>
          <a:p>
            <a:pPr marL="285750" indent="-285750">
              <a:buFontTx/>
              <a:buChar char="-"/>
            </a:pPr>
            <a:r>
              <a:rPr lang="hu-HU" dirty="0" err="1" smtClean="0"/>
              <a:t>Value</a:t>
            </a:r>
            <a:r>
              <a:rPr lang="hu-HU" dirty="0" smtClean="0"/>
              <a:t> banking</a:t>
            </a:r>
          </a:p>
          <a:p>
            <a:r>
              <a:rPr lang="hu-HU" dirty="0" smtClean="0">
                <a:sym typeface="Wingdings" panose="05000000000000000000" pitchFamily="2" charset="2"/>
              </a:rPr>
              <a:t> Olyan ügyekbe fektetnek (oktatás, </a:t>
            </a:r>
            <a:r>
              <a:rPr lang="hu-HU" dirty="0" err="1" smtClean="0">
                <a:sym typeface="Wingdings" panose="05000000000000000000" pitchFamily="2" charset="2"/>
              </a:rPr>
              <a:t>spec</a:t>
            </a:r>
            <a:r>
              <a:rPr lang="hu-HU" dirty="0" smtClean="0">
                <a:sym typeface="Wingdings" panose="05000000000000000000" pitchFamily="2" charset="2"/>
              </a:rPr>
              <a:t>. célcsoport vállalkozóvá válása, egyedi mezőgazd. termékek), amelyeket nem minden bank finanszírozna meg 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2205937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6" name="Tartalom helye 5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1" t="3771" r="14513" b="1928"/>
          <a:stretch/>
        </p:blipFill>
        <p:spPr>
          <a:xfrm>
            <a:off x="390349" y="406399"/>
            <a:ext cx="9442273" cy="5858933"/>
          </a:xfrm>
          <a:prstGeom prst="rect">
            <a:avLst/>
          </a:prstGeom>
        </p:spPr>
      </p:pic>
      <p:pic>
        <p:nvPicPr>
          <p:cNvPr id="7" name="Kép 6" descr="Decathlon Group - Wikipedia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2429" y="4233333"/>
            <a:ext cx="5579571" cy="1817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0729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Társadalmi </a:t>
            </a:r>
            <a:r>
              <a:rPr lang="hu-HU" dirty="0" err="1" smtClean="0"/>
              <a:t>startupok</a:t>
            </a:r>
            <a:endParaRPr lang="hu-HU" dirty="0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smtClean="0"/>
              <a:t>Definiáljuk közösen a példák alapján!</a:t>
            </a:r>
            <a:endParaRPr lang="hu-HU" dirty="0"/>
          </a:p>
        </p:txBody>
      </p:sp>
      <p:pic>
        <p:nvPicPr>
          <p:cNvPr id="4" name="Kép 3" descr="El Universitario de Burgos – El periódico online de los ...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1134" y="0"/>
            <a:ext cx="7650866" cy="2635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7709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A vállalkozás érintettjei, </a:t>
            </a:r>
            <a:r>
              <a:rPr lang="hu-HU" dirty="0" err="1" smtClean="0"/>
              <a:t>externáliái</a:t>
            </a:r>
            <a:r>
              <a:rPr lang="hu-HU" dirty="0" smtClean="0"/>
              <a:t> és a tulajdonosi értékelmélet</a:t>
            </a:r>
            <a:endParaRPr lang="hu-HU" dirty="0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4" name="Kép 3" descr="Minute Paper – Approaches to Mid-Module Evaluation in ...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1289" y="4204209"/>
            <a:ext cx="3934082" cy="2518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784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/>
          <p:cNvPicPr>
            <a:picLocks noChangeAspect="1"/>
          </p:cNvPicPr>
          <p:nvPr/>
        </p:nvPicPr>
        <p:blipFill rotWithShape="1">
          <a:blip r:embed="rId2"/>
          <a:srcRect t="4809"/>
          <a:stretch/>
        </p:blipFill>
        <p:spPr>
          <a:xfrm>
            <a:off x="478420" y="520860"/>
            <a:ext cx="10725873" cy="5743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1401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/>
          <p:cNvPicPr>
            <a:picLocks noChangeAspect="1"/>
          </p:cNvPicPr>
          <p:nvPr/>
        </p:nvPicPr>
        <p:blipFill rotWithShape="1">
          <a:blip r:embed="rId2"/>
          <a:srcRect t="4575"/>
          <a:stretch/>
        </p:blipFill>
        <p:spPr>
          <a:xfrm>
            <a:off x="270933" y="417689"/>
            <a:ext cx="11377948" cy="6107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7196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/>
          <p:cNvPicPr>
            <a:picLocks noChangeAspect="1"/>
          </p:cNvPicPr>
          <p:nvPr/>
        </p:nvPicPr>
        <p:blipFill rotWithShape="1">
          <a:blip r:embed="rId2"/>
          <a:srcRect t="5104"/>
          <a:stretch/>
        </p:blipFill>
        <p:spPr>
          <a:xfrm>
            <a:off x="582592" y="648181"/>
            <a:ext cx="10911069" cy="5824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3465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Magikme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hu-HU" dirty="0"/>
              <a:t>A </a:t>
            </a:r>
            <a:r>
              <a:rPr lang="hu-HU" dirty="0" err="1"/>
              <a:t>MagikMe</a:t>
            </a:r>
            <a:r>
              <a:rPr lang="hu-HU" dirty="0"/>
              <a:t> egy társadalmi </a:t>
            </a:r>
            <a:r>
              <a:rPr lang="hu-HU" dirty="0" err="1"/>
              <a:t>startup</a:t>
            </a:r>
            <a:r>
              <a:rPr lang="hu-HU" dirty="0"/>
              <a:t>, amely </a:t>
            </a:r>
            <a:r>
              <a:rPr lang="hu-HU" dirty="0" err="1"/>
              <a:t>inklúzív</a:t>
            </a:r>
            <a:r>
              <a:rPr lang="hu-HU" dirty="0"/>
              <a:t> játszótéri játékokat tervez és árusít. </a:t>
            </a:r>
            <a:endParaRPr lang="hu-HU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hu-HU" dirty="0" smtClean="0"/>
              <a:t>A </a:t>
            </a:r>
            <a:r>
              <a:rPr lang="hu-HU" dirty="0" err="1"/>
              <a:t>MagikMe</a:t>
            </a:r>
            <a:r>
              <a:rPr lang="hu-HU" dirty="0"/>
              <a:t> eszközök azon mozgássérült gyerekeknek készülnek, akik még nem tudnak kerekesszéket, így a kerekesszékes játékokat sem használni, ami jellemzően a 8 éves kor alatti korosztály. A </a:t>
            </a:r>
            <a:r>
              <a:rPr lang="hu-HU" dirty="0" err="1"/>
              <a:t>MagikMe</a:t>
            </a:r>
            <a:r>
              <a:rPr lang="hu-HU" dirty="0"/>
              <a:t> játékok a legbiztonságosabb eszközök azon gyermekek számára, akik nem tudnak ülni vagy magukat megtartani. A </a:t>
            </a:r>
            <a:r>
              <a:rPr lang="hu-HU" dirty="0" err="1"/>
              <a:t>MagikMe</a:t>
            </a:r>
            <a:r>
              <a:rPr lang="hu-HU" dirty="0"/>
              <a:t> eszközök biztonságosak az értelmi sérült gyerekeknek és az ülni még nem tudó kisbabáknak is. </a:t>
            </a:r>
            <a:endParaRPr lang="hu-HU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hu-HU" dirty="0" smtClean="0"/>
              <a:t>Ezek </a:t>
            </a:r>
            <a:r>
              <a:rPr lang="hu-HU" dirty="0"/>
              <a:t>a játékok lehetővé teszik a </a:t>
            </a:r>
            <a:r>
              <a:rPr lang="hu-HU" dirty="0" err="1" smtClean="0"/>
              <a:t>gyerekmeknek</a:t>
            </a:r>
            <a:r>
              <a:rPr lang="hu-HU" dirty="0"/>
              <a:t>, hogy együtt játsszanak ugyanazon a játékon, közös élményeket megélve és egymást megismerve, így építve toleránsabb közösségeket és társadalmat.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u-HU" dirty="0"/>
              <a:t>Társadalmi vállalkozásként a nyereség 55%-át invesztáljuk vissza, hogy segítsük a fogyatékosággal élő gyermekek elfogadását és biztosítsuk küldetésünk sikerességét.</a:t>
            </a:r>
          </a:p>
          <a:p>
            <a:pPr>
              <a:buFont typeface="Arial" panose="020B0604020202020204" pitchFamily="34" charset="0"/>
              <a:buChar char="•"/>
            </a:pP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9282065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4" name="Tartalom helye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5095"/>
          <a:stretch/>
        </p:blipFill>
        <p:spPr>
          <a:xfrm>
            <a:off x="0" y="146755"/>
            <a:ext cx="6697132" cy="3575226"/>
          </a:xfrm>
          <a:prstGeom prst="rect">
            <a:avLst/>
          </a:prstGeom>
        </p:spPr>
      </p:pic>
      <p:pic>
        <p:nvPicPr>
          <p:cNvPr id="5" name="Kép 4"/>
          <p:cNvPicPr>
            <a:picLocks noChangeAspect="1"/>
          </p:cNvPicPr>
          <p:nvPr/>
        </p:nvPicPr>
        <p:blipFill rotWithShape="1">
          <a:blip r:embed="rId3"/>
          <a:srcRect t="6129"/>
          <a:stretch/>
        </p:blipFill>
        <p:spPr>
          <a:xfrm>
            <a:off x="5201464" y="3066581"/>
            <a:ext cx="6845568" cy="3614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8822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/>
          <p:cNvPicPr>
            <a:picLocks noChangeAspect="1"/>
          </p:cNvPicPr>
          <p:nvPr/>
        </p:nvPicPr>
        <p:blipFill rotWithShape="1">
          <a:blip r:embed="rId2"/>
          <a:srcRect t="5872"/>
          <a:stretch/>
        </p:blipFill>
        <p:spPr>
          <a:xfrm>
            <a:off x="81775" y="22307"/>
            <a:ext cx="6564352" cy="3475644"/>
          </a:xfrm>
          <a:prstGeom prst="rect">
            <a:avLst/>
          </a:prstGeom>
        </p:spPr>
      </p:pic>
      <p:pic>
        <p:nvPicPr>
          <p:cNvPr id="3" name="Kép 2"/>
          <p:cNvPicPr>
            <a:picLocks noChangeAspect="1"/>
          </p:cNvPicPr>
          <p:nvPr/>
        </p:nvPicPr>
        <p:blipFill rotWithShape="1">
          <a:blip r:embed="rId3"/>
          <a:srcRect t="4420"/>
          <a:stretch/>
        </p:blipFill>
        <p:spPr>
          <a:xfrm>
            <a:off x="6218580" y="3546088"/>
            <a:ext cx="5973420" cy="3211550"/>
          </a:xfrm>
          <a:prstGeom prst="rect">
            <a:avLst/>
          </a:prstGeom>
        </p:spPr>
      </p:pic>
      <p:pic>
        <p:nvPicPr>
          <p:cNvPr id="4" name="Kép 3"/>
          <p:cNvPicPr>
            <a:picLocks noChangeAspect="1"/>
          </p:cNvPicPr>
          <p:nvPr/>
        </p:nvPicPr>
        <p:blipFill rotWithShape="1">
          <a:blip r:embed="rId4"/>
          <a:srcRect t="55208" b="10451"/>
          <a:stretch/>
        </p:blipFill>
        <p:spPr>
          <a:xfrm>
            <a:off x="-141248" y="4315521"/>
            <a:ext cx="6638693" cy="1282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276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13214" y="0"/>
            <a:ext cx="10772775" cy="1658198"/>
          </a:xfrm>
        </p:spPr>
        <p:txBody>
          <a:bodyPr/>
          <a:lstStyle/>
          <a:p>
            <a:r>
              <a:rPr lang="hu-HU" dirty="0" err="1" smtClean="0"/>
              <a:t>Remodel</a:t>
            </a:r>
            <a:r>
              <a:rPr lang="hu-HU" dirty="0" smtClean="0"/>
              <a:t>				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 rotWithShape="1">
          <a:blip r:embed="rId2"/>
          <a:srcRect t="5280" b="5891"/>
          <a:stretch/>
        </p:blipFill>
        <p:spPr>
          <a:xfrm>
            <a:off x="1365812" y="1095558"/>
            <a:ext cx="10826187" cy="5409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7068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Nem Adom </a:t>
            </a:r>
            <a:r>
              <a:rPr lang="hu-HU" dirty="0"/>
              <a:t>F</a:t>
            </a:r>
            <a:r>
              <a:rPr lang="hu-HU" dirty="0" smtClean="0"/>
              <a:t>el Kávézó és Étterem</a:t>
            </a:r>
            <a:endParaRPr lang="hu-HU" dirty="0"/>
          </a:p>
        </p:txBody>
      </p:sp>
      <p:pic>
        <p:nvPicPr>
          <p:cNvPr id="4" name="Tartalom helye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5231"/>
          <a:stretch/>
        </p:blipFill>
        <p:spPr>
          <a:xfrm>
            <a:off x="657224" y="2268637"/>
            <a:ext cx="8744479" cy="4661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2162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0" y="90857"/>
            <a:ext cx="10772775" cy="1658198"/>
          </a:xfrm>
        </p:spPr>
        <p:txBody>
          <a:bodyPr/>
          <a:lstStyle/>
          <a:p>
            <a:r>
              <a:rPr lang="hu-HU" dirty="0" err="1" smtClean="0"/>
              <a:t>Social</a:t>
            </a:r>
            <a:r>
              <a:rPr lang="hu-HU" dirty="0" smtClean="0"/>
              <a:t> </a:t>
            </a:r>
            <a:r>
              <a:rPr lang="hu-HU" dirty="0" err="1" smtClean="0"/>
              <a:t>startup</a:t>
            </a:r>
            <a:r>
              <a:rPr lang="hu-HU" dirty="0" smtClean="0"/>
              <a:t> – Társadalmi </a:t>
            </a:r>
            <a:br>
              <a:rPr lang="hu-HU" dirty="0" smtClean="0"/>
            </a:br>
            <a:r>
              <a:rPr lang="hu-HU" dirty="0" err="1" smtClean="0"/>
              <a:t>startup</a:t>
            </a:r>
            <a:r>
              <a:rPr lang="hu-HU" dirty="0" smtClean="0"/>
              <a:t> </a:t>
            </a:r>
            <a:r>
              <a:rPr lang="hu-HU" sz="2800" dirty="0" smtClean="0"/>
              <a:t>(</a:t>
            </a:r>
            <a:r>
              <a:rPr lang="hu-HU" sz="2800" dirty="0" err="1" smtClean="0"/>
              <a:t>Social</a:t>
            </a:r>
            <a:r>
              <a:rPr lang="hu-HU" sz="2800" dirty="0" smtClean="0"/>
              <a:t> </a:t>
            </a:r>
            <a:r>
              <a:rPr lang="hu-HU" sz="2800" dirty="0" err="1" smtClean="0"/>
              <a:t>entrepreneurship</a:t>
            </a:r>
            <a:r>
              <a:rPr lang="hu-HU" sz="2800" dirty="0" smtClean="0"/>
              <a:t>)</a:t>
            </a:r>
            <a:endParaRPr lang="hu-HU" sz="2800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676656" y="2011680"/>
            <a:ext cx="10753725" cy="4690203"/>
          </a:xfrm>
        </p:spPr>
        <p:txBody>
          <a:bodyPr>
            <a:normAutofit fontScale="92500"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hu-HU" dirty="0"/>
              <a:t> </a:t>
            </a:r>
            <a:r>
              <a:rPr lang="hu-HU" dirty="0" smtClean="0"/>
              <a:t>„Társadalmi </a:t>
            </a:r>
            <a:r>
              <a:rPr lang="hu-HU" dirty="0"/>
              <a:t>vállalkozás bármilyen típusú szervezet lehet, ha van társadalmi célja és kimutatható </a:t>
            </a:r>
            <a:r>
              <a:rPr lang="hu-HU" dirty="0">
                <a:solidFill>
                  <a:srgbClr val="FF0000"/>
                </a:solidFill>
              </a:rPr>
              <a:t>társadalmi </a:t>
            </a:r>
            <a:r>
              <a:rPr lang="hu-HU" dirty="0" smtClean="0">
                <a:solidFill>
                  <a:srgbClr val="FF0000"/>
                </a:solidFill>
              </a:rPr>
              <a:t>hatása (</a:t>
            </a:r>
            <a:r>
              <a:rPr lang="hu-HU" dirty="0" err="1" smtClean="0">
                <a:solidFill>
                  <a:srgbClr val="FF0000"/>
                </a:solidFill>
              </a:rPr>
              <a:t>social</a:t>
            </a:r>
            <a:r>
              <a:rPr lang="hu-HU" dirty="0" smtClean="0">
                <a:solidFill>
                  <a:srgbClr val="FF0000"/>
                </a:solidFill>
              </a:rPr>
              <a:t> </a:t>
            </a:r>
            <a:r>
              <a:rPr lang="hu-HU" dirty="0" err="1" smtClean="0">
                <a:solidFill>
                  <a:srgbClr val="FF0000"/>
                </a:solidFill>
              </a:rPr>
              <a:t>impact</a:t>
            </a:r>
            <a:r>
              <a:rPr lang="hu-HU" dirty="0" smtClean="0">
                <a:solidFill>
                  <a:srgbClr val="FF0000"/>
                </a:solidFill>
              </a:rPr>
              <a:t>)</a:t>
            </a:r>
            <a:r>
              <a:rPr lang="hu-HU" dirty="0" smtClean="0"/>
              <a:t>, </a:t>
            </a:r>
            <a:r>
              <a:rPr lang="hu-HU" dirty="0"/>
              <a:t>valamint a piacról, értékesítésből vagy szolgáltatásnyújtásból származó bevétele. </a:t>
            </a:r>
            <a:endParaRPr lang="hu-HU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hu-HU" dirty="0" smtClean="0"/>
              <a:t>A </a:t>
            </a:r>
            <a:r>
              <a:rPr lang="hu-HU" dirty="0"/>
              <a:t>piaci bevétel mértéke, aránya nem határozható meg elvárásként a társadalmi vállalkozások sokfélesége miatt. A </a:t>
            </a:r>
            <a:r>
              <a:rPr lang="hu-HU" dirty="0" err="1"/>
              <a:t>for</a:t>
            </a:r>
            <a:r>
              <a:rPr lang="hu-HU" dirty="0"/>
              <a:t>-profit szervezet is lehet társadalmi vállalkozás, ha van kimutatható társadalmi hatása, de esetükben szigorúbb ellenőrzésre van szükség, hogy a profitot mennyiben forgatják vissza az adott társadalmi célra</a:t>
            </a:r>
            <a:r>
              <a:rPr lang="hu-HU" dirty="0" smtClean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u-HU" dirty="0"/>
              <a:t> A társadalmi vállalkozás a nonprofit szektor és a hagyományos </a:t>
            </a:r>
            <a:r>
              <a:rPr lang="hu-HU" dirty="0" err="1"/>
              <a:t>for</a:t>
            </a:r>
            <a:r>
              <a:rPr lang="hu-HU" dirty="0"/>
              <a:t>-profit szektor között foglal helyet. A civil szervezet olyan társadalmi célokat szolgáló szervezet, amely semmilyen piaci tevékenységet nem végez. A hazai gyakorlat szerint a társadalmi vállalkozás kategóriába a nonprofit szervezetek is beleférnek. </a:t>
            </a:r>
            <a:endParaRPr lang="hu-HU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hu-HU" dirty="0" smtClean="0"/>
              <a:t>A </a:t>
            </a:r>
            <a:r>
              <a:rPr lang="hu-HU" dirty="0"/>
              <a:t>civil szervezeteknél szemléletváltás fog bekövetkezni, nagyon sok civil szervezet próbálja meg </a:t>
            </a:r>
            <a:r>
              <a:rPr lang="hu-HU" dirty="0" err="1"/>
              <a:t>piacosítani</a:t>
            </a:r>
            <a:r>
              <a:rPr lang="hu-HU" dirty="0"/>
              <a:t> a tevékenységét, </a:t>
            </a:r>
            <a:r>
              <a:rPr lang="hu-HU" dirty="0" smtClean="0"/>
              <a:t>így </a:t>
            </a:r>
            <a:r>
              <a:rPr lang="hu-HU" dirty="0"/>
              <a:t>társadalmi vállalkozásokká válnak. </a:t>
            </a:r>
            <a:endParaRPr lang="hu-HU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hu-HU" dirty="0" smtClean="0"/>
              <a:t>A </a:t>
            </a:r>
            <a:r>
              <a:rPr lang="hu-HU" dirty="0"/>
              <a:t>különböző szektorok (nonprofit és </a:t>
            </a:r>
            <a:r>
              <a:rPr lang="hu-HU" dirty="0" err="1"/>
              <a:t>for</a:t>
            </a:r>
            <a:r>
              <a:rPr lang="hu-HU" dirty="0"/>
              <a:t>-profit) egyre inkább közelednek egymáshoz, tanulnak egymás szemléletéből és módszereiből. </a:t>
            </a:r>
            <a:r>
              <a:rPr lang="hu-HU" dirty="0" smtClean="0"/>
              <a:t>„ 	</a:t>
            </a:r>
            <a:r>
              <a:rPr lang="hu-HU" dirty="0"/>
              <a:t>	</a:t>
            </a:r>
            <a:r>
              <a:rPr lang="hu-HU" sz="1100" dirty="0"/>
              <a:t>Forrás: Zarotanulmany_OFA_ME_GTK_2017_06_30</a:t>
            </a:r>
          </a:p>
        </p:txBody>
      </p:sp>
      <p:pic>
        <p:nvPicPr>
          <p:cNvPr id="4" name="Kép 3" descr="South Korean Human Rights Monitor | social worker - South ...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1942" y="0"/>
            <a:ext cx="4364038" cy="1839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48785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Miért fontosak ezek a témák?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1399146" y="2226169"/>
            <a:ext cx="6210920" cy="2521949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hu-HU" dirty="0" smtClean="0"/>
              <a:t>A vállalkozások 10%-a Európában társadalmi vállalkozás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u-HU" dirty="0"/>
              <a:t> </a:t>
            </a:r>
            <a:r>
              <a:rPr lang="hu-HU" dirty="0" smtClean="0"/>
              <a:t>Nem kerül többe egy-egy speciális jellemző kifejlesztése, vagy egy-egy ügy felkarolása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u-HU" dirty="0"/>
              <a:t> </a:t>
            </a:r>
            <a:r>
              <a:rPr lang="hu-HU" dirty="0" smtClean="0"/>
              <a:t>Társadalmi vállalkozás is lehet nyereségorientált</a:t>
            </a:r>
          </a:p>
          <a:p>
            <a:pPr>
              <a:buFont typeface="Arial" panose="020B0604020202020204" pitchFamily="34" charset="0"/>
              <a:buChar char="•"/>
            </a:pPr>
            <a:endParaRPr lang="hu-HU" dirty="0"/>
          </a:p>
        </p:txBody>
      </p:sp>
      <p:pic>
        <p:nvPicPr>
          <p:cNvPr id="1026" name="Picture 2" descr="Image result for to make the world a better place quot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6304" y="4160852"/>
            <a:ext cx="4783270" cy="2250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zövegdoboz 3"/>
          <p:cNvSpPr txBox="1"/>
          <p:nvPr/>
        </p:nvSpPr>
        <p:spPr>
          <a:xfrm>
            <a:off x="191911" y="5791200"/>
            <a:ext cx="4244622" cy="58477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hu-HU" sz="3200" dirty="0" smtClean="0">
                <a:solidFill>
                  <a:schemeClr val="accent1">
                    <a:lumMod val="75000"/>
                  </a:schemeClr>
                </a:solidFill>
              </a:rPr>
              <a:t>‚</a:t>
            </a:r>
            <a:r>
              <a:rPr lang="hu-HU" sz="3200" dirty="0" err="1" smtClean="0">
                <a:solidFill>
                  <a:schemeClr val="accent1">
                    <a:lumMod val="75000"/>
                  </a:schemeClr>
                </a:solidFill>
              </a:rPr>
              <a:t>Connect</a:t>
            </a:r>
            <a:r>
              <a:rPr lang="hu-HU" sz="32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hu-HU" sz="3200" dirty="0" err="1" smtClean="0">
                <a:solidFill>
                  <a:schemeClr val="accent1">
                    <a:lumMod val="75000"/>
                  </a:schemeClr>
                </a:solidFill>
              </a:rPr>
              <a:t>soul</a:t>
            </a:r>
            <a:r>
              <a:rPr lang="hu-HU" sz="3200" dirty="0" smtClean="0">
                <a:solidFill>
                  <a:schemeClr val="accent1">
                    <a:lumMod val="75000"/>
                  </a:schemeClr>
                </a:solidFill>
              </a:rPr>
              <a:t> and </a:t>
            </a:r>
            <a:r>
              <a:rPr lang="hu-HU" sz="3200" dirty="0" err="1" smtClean="0">
                <a:solidFill>
                  <a:schemeClr val="accent1">
                    <a:lumMod val="75000"/>
                  </a:schemeClr>
                </a:solidFill>
              </a:rPr>
              <a:t>data</a:t>
            </a:r>
            <a:r>
              <a:rPr lang="hu-HU" sz="3200" dirty="0" smtClean="0">
                <a:solidFill>
                  <a:schemeClr val="accent1">
                    <a:lumMod val="75000"/>
                  </a:schemeClr>
                </a:solidFill>
              </a:rPr>
              <a:t>’</a:t>
            </a:r>
            <a:endParaRPr lang="hu-HU" sz="32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16449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 descr="A képen szöveg, térkép látható&#10;&#10;A leírás teljesen megbízható">
            <a:extLst>
              <a:ext uri="{FF2B5EF4-FFF2-40B4-BE49-F238E27FC236}">
                <a16:creationId xmlns:a16="http://schemas.microsoft.com/office/drawing/2014/main" id="{0AEFD27E-3943-428B-AEA2-2229FFA3E59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xmlns="" r:id="rId3"/>
              </a:ext>
            </a:extLst>
          </a:blip>
          <a:srcRect l="638" r="-1" b="-1"/>
          <a:stretch/>
        </p:blipFill>
        <p:spPr>
          <a:xfrm>
            <a:off x="6096000" y="629265"/>
            <a:ext cx="5452536" cy="5585271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D1AF4F32-99CD-411E-AB85-5785E5A65E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504" y="770467"/>
            <a:ext cx="4205568" cy="33528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200">
                <a:solidFill>
                  <a:srgbClr val="FFFFFF"/>
                </a:solidFill>
              </a:rPr>
              <a:t>A vállalkozás érintettjei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0C0DEE2B-BC08-4500-9FD1-DAACD01EA3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7512" y="4206876"/>
            <a:ext cx="4141559" cy="164592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hu-HU" sz="2800" dirty="0" err="1">
                <a:solidFill>
                  <a:srgbClr val="FF0000"/>
                </a:solidFill>
              </a:rPr>
              <a:t>Stakeholder</a:t>
            </a:r>
            <a:r>
              <a:rPr lang="hu-HU" sz="2800" dirty="0">
                <a:solidFill>
                  <a:srgbClr val="FF0000"/>
                </a:solidFill>
              </a:rPr>
              <a:t> - Érintett  - Érdekelt </a:t>
            </a:r>
            <a:endParaRPr lang="en-US" sz="2800" dirty="0">
              <a:solidFill>
                <a:srgbClr val="FF0000"/>
              </a:solidFill>
            </a:endParaRPr>
          </a:p>
        </p:txBody>
      </p:sp>
      <p:grpSp>
        <p:nvGrpSpPr>
          <p:cNvPr id="6" name="Csoportba foglalás 5">
            <a:extLst>
              <a:ext uri="{FF2B5EF4-FFF2-40B4-BE49-F238E27FC236}">
                <a16:creationId xmlns:a16="http://schemas.microsoft.com/office/drawing/2014/main" id="{EDF32BAB-FA60-42E3-943F-17D6BAA68F06}"/>
              </a:ext>
            </a:extLst>
          </p:cNvPr>
          <p:cNvGrpSpPr/>
          <p:nvPr/>
        </p:nvGrpSpPr>
        <p:grpSpPr>
          <a:xfrm>
            <a:off x="492724" y="5993067"/>
            <a:ext cx="6254724" cy="610156"/>
            <a:chOff x="0" y="4881922"/>
            <a:chExt cx="6254724" cy="610156"/>
          </a:xfrm>
        </p:grpSpPr>
        <p:sp>
          <p:nvSpPr>
            <p:cNvPr id="7" name="Téglalap 6">
              <a:extLst>
                <a:ext uri="{FF2B5EF4-FFF2-40B4-BE49-F238E27FC236}">
                  <a16:creationId xmlns:a16="http://schemas.microsoft.com/office/drawing/2014/main" id="{5DF2AD24-E01F-47B7-A9C5-EEE078001422}"/>
                </a:ext>
              </a:extLst>
            </p:cNvPr>
            <p:cNvSpPr/>
            <p:nvPr/>
          </p:nvSpPr>
          <p:spPr>
            <a:xfrm>
              <a:off x="0" y="4881922"/>
              <a:ext cx="6254724" cy="610156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8" name="Szövegdoboz 7">
              <a:extLst>
                <a:ext uri="{FF2B5EF4-FFF2-40B4-BE49-F238E27FC236}">
                  <a16:creationId xmlns:a16="http://schemas.microsoft.com/office/drawing/2014/main" id="{AEC46D53-CC67-4EC2-B504-04305B7F541C}"/>
                </a:ext>
              </a:extLst>
            </p:cNvPr>
            <p:cNvSpPr txBox="1"/>
            <p:nvPr/>
          </p:nvSpPr>
          <p:spPr>
            <a:xfrm>
              <a:off x="0" y="4881922"/>
              <a:ext cx="6254724" cy="61015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5720" tIns="45720" rIns="45720" bIns="45720" numCol="1" spcCol="1270" anchor="t" anchorCtr="0">
              <a:noAutofit/>
            </a:bodyPr>
            <a:lstStyle/>
            <a:p>
              <a:pPr marL="0" marR="0" lvl="0" indent="0" algn="l" defTabSz="533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hu-H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Forrás: </a:t>
              </a:r>
              <a:r>
                <a:rPr kumimoji="0" lang="hu-HU" sz="12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Chikán</a:t>
              </a:r>
              <a:r>
                <a:rPr kumimoji="0" lang="hu-H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 Attila: Vállalatgazdaságtan, Aula Kiadó, Budapest, 2006.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1675055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Szeminárium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hu-HU" dirty="0" smtClean="0"/>
              <a:t> Olyan </a:t>
            </a:r>
            <a:r>
              <a:rPr lang="hu-HU" dirty="0" err="1" smtClean="0"/>
              <a:t>social</a:t>
            </a:r>
            <a:r>
              <a:rPr lang="hu-HU" dirty="0" smtClean="0"/>
              <a:t> </a:t>
            </a:r>
            <a:r>
              <a:rPr lang="hu-HU" dirty="0" err="1" smtClean="0"/>
              <a:t>startup</a:t>
            </a:r>
            <a:r>
              <a:rPr lang="hu-HU" dirty="0" smtClean="0"/>
              <a:t> ötlet </a:t>
            </a:r>
            <a:r>
              <a:rPr lang="hu-HU" dirty="0" err="1" smtClean="0"/>
              <a:t>végiggondolása</a:t>
            </a:r>
            <a:r>
              <a:rPr lang="hu-HU" dirty="0" smtClean="0"/>
              <a:t>, amelyben jelentős szerepe lehet az informatikának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u-HU" dirty="0"/>
              <a:t> </a:t>
            </a:r>
            <a:r>
              <a:rPr lang="hu-HU" dirty="0" smtClean="0"/>
              <a:t>Olyan </a:t>
            </a:r>
            <a:r>
              <a:rPr lang="hu-HU" dirty="0" err="1" smtClean="0"/>
              <a:t>social</a:t>
            </a:r>
            <a:r>
              <a:rPr lang="hu-HU" dirty="0" smtClean="0"/>
              <a:t> </a:t>
            </a:r>
            <a:r>
              <a:rPr lang="hu-HU" dirty="0" err="1" smtClean="0"/>
              <a:t>startup</a:t>
            </a:r>
            <a:r>
              <a:rPr lang="hu-HU" dirty="0" smtClean="0"/>
              <a:t> példák keresése, amelyek informatikai területhez kötődnek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u-HU" dirty="0"/>
              <a:t> </a:t>
            </a:r>
            <a:r>
              <a:rPr lang="hu-HU" dirty="0" err="1" smtClean="0"/>
              <a:t>Social</a:t>
            </a:r>
            <a:r>
              <a:rPr lang="hu-HU" dirty="0" smtClean="0"/>
              <a:t> </a:t>
            </a:r>
            <a:r>
              <a:rPr lang="hu-HU" dirty="0" err="1" smtClean="0"/>
              <a:t>hackathon</a:t>
            </a:r>
            <a:r>
              <a:rPr lang="hu-HU" dirty="0" smtClean="0"/>
              <a:t> feladat megoldása: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hu-HU" dirty="0">
                <a:hlinkClick r:id="rId2"/>
              </a:rPr>
              <a:t>http://www.socialhackathonumbria.info/en</a:t>
            </a:r>
            <a:r>
              <a:rPr lang="hu-HU" dirty="0" smtClean="0">
                <a:hlinkClick r:id="rId2"/>
              </a:rPr>
              <a:t>/</a:t>
            </a:r>
            <a:endParaRPr lang="hu-HU" dirty="0" smtClean="0"/>
          </a:p>
          <a:p>
            <a:pPr lvl="1">
              <a:buFont typeface="Arial" panose="020B0604020202020204" pitchFamily="34" charset="0"/>
              <a:buChar char="•"/>
            </a:pPr>
            <a:r>
              <a:rPr lang="hu-HU" dirty="0">
                <a:hlinkClick r:id="rId3"/>
              </a:rPr>
              <a:t>http://1001.impacthub.net</a:t>
            </a:r>
            <a:r>
              <a:rPr lang="hu-HU" dirty="0" smtClean="0">
                <a:hlinkClick r:id="rId3"/>
              </a:rPr>
              <a:t>/</a:t>
            </a:r>
            <a:endParaRPr lang="hu-HU" dirty="0" smtClean="0"/>
          </a:p>
          <a:p>
            <a:pPr lvl="1">
              <a:buFont typeface="Arial" panose="020B0604020202020204" pitchFamily="34" charset="0"/>
              <a:buChar char="•"/>
            </a:pPr>
            <a:r>
              <a:rPr lang="hu-HU" dirty="0">
                <a:hlinkClick r:id="rId4"/>
              </a:rPr>
              <a:t>https://eu-youthaward.org/social-hackathon-budapest-2018/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652699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43" name="Rectangle 3">
            <a:extLst>
              <a:ext uri="{FF2B5EF4-FFF2-40B4-BE49-F238E27FC236}">
                <a16:creationId xmlns:a16="http://schemas.microsoft.com/office/drawing/2014/main" id="{C731A7EF-B2F1-4628-A28C-3749782332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60563" y="2852738"/>
            <a:ext cx="8270875" cy="3711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hu-HU" altLang="hu-HU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altLang="hu-HU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Milyen csoportokat érint a cég működése, és kik érdekeltek a működésében?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hu-HU" altLang="hu-HU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9844" name="Text Box 4">
            <a:extLst>
              <a:ext uri="{FF2B5EF4-FFF2-40B4-BE49-F238E27FC236}">
                <a16:creationId xmlns:a16="http://schemas.microsoft.com/office/drawing/2014/main" id="{4C457505-0355-4197-8790-ADEAC1AB73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35300" y="2420938"/>
            <a:ext cx="6121400" cy="954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altLang="hu-HU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RÉSZTVEVŐK ÉS ÉRINTETTEK - STAKEHOLDEREK</a:t>
            </a:r>
          </a:p>
        </p:txBody>
      </p:sp>
    </p:spTree>
    <p:extLst>
      <p:ext uri="{BB962C8B-B14F-4D97-AF65-F5344CB8AC3E}">
        <p14:creationId xmlns:p14="http://schemas.microsoft.com/office/powerpoint/2010/main" val="13037384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Cím 1">
            <a:extLst>
              <a:ext uri="{FF2B5EF4-FFF2-40B4-BE49-F238E27FC236}">
                <a16:creationId xmlns:a16="http://schemas.microsoft.com/office/drawing/2014/main" id="{06A7F843-04DD-4CCD-871B-02D9C77A4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hu-HU" altLang="hu-HU"/>
              <a:t>Stakeholder – érintett 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52C56A0B-D490-47B7-885B-69089736F3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hu-HU" dirty="0"/>
              <a:t>Egy vállalat </a:t>
            </a:r>
            <a:r>
              <a:rPr lang="hu-HU" b="1" dirty="0"/>
              <a:t>érintett</a:t>
            </a:r>
            <a:r>
              <a:rPr lang="hu-HU" dirty="0"/>
              <a:t>jeinek (angolul </a:t>
            </a:r>
            <a:r>
              <a:rPr lang="hu-HU" dirty="0" err="1"/>
              <a:t>stakeholdernek</a:t>
            </a:r>
            <a:r>
              <a:rPr lang="hu-HU" dirty="0"/>
              <a:t>) nevezünk minden olyan személyt, vagy csoportot, amely lényeges, tartós és kölcsönös kapcsolatban áll a vállalat működésével. Egy érintett egyszerre több szerepben is megjelenhet, vagyis több érdek hordozója is lehet.</a:t>
            </a:r>
            <a:br>
              <a:rPr lang="hu-HU" dirty="0"/>
            </a:br>
            <a:r>
              <a:rPr lang="hu-HU" dirty="0"/>
              <a:t/>
            </a:r>
            <a:br>
              <a:rPr lang="hu-HU" dirty="0"/>
            </a:br>
            <a:r>
              <a:rPr lang="hu-HU" b="1" dirty="0"/>
              <a:t>Érintettek típusai:</a:t>
            </a:r>
            <a:endParaRPr lang="hu-HU" dirty="0"/>
          </a:p>
          <a:p>
            <a:pPr eaLnBrk="1" hangingPunct="1">
              <a:defRPr/>
            </a:pPr>
            <a:r>
              <a:rPr lang="hu-HU" dirty="0"/>
              <a:t>belső érintettek</a:t>
            </a:r>
          </a:p>
          <a:p>
            <a:pPr eaLnBrk="1" hangingPunct="1">
              <a:defRPr/>
            </a:pPr>
            <a:r>
              <a:rPr lang="hu-HU" dirty="0"/>
              <a:t>külső érintettek</a:t>
            </a:r>
          </a:p>
          <a:p>
            <a:pPr marL="0" indent="0" eaLnBrk="1" hangingPunct="1">
              <a:buFont typeface="Arial" panose="020B0604020202020204" pitchFamily="34" charset="0"/>
              <a:buNone/>
              <a:defRPr/>
            </a:pPr>
            <a:r>
              <a:rPr lang="hu-HU" dirty="0"/>
              <a:t/>
            </a:r>
            <a:br>
              <a:rPr lang="hu-HU" dirty="0"/>
            </a:br>
            <a:endParaRPr lang="hu-HU" dirty="0"/>
          </a:p>
        </p:txBody>
      </p:sp>
      <p:grpSp>
        <p:nvGrpSpPr>
          <p:cNvPr id="4" name="Csoportba foglalás 3">
            <a:extLst>
              <a:ext uri="{FF2B5EF4-FFF2-40B4-BE49-F238E27FC236}">
                <a16:creationId xmlns:a16="http://schemas.microsoft.com/office/drawing/2014/main" id="{099197CD-D4C6-40F9-8805-55639F8C0849}"/>
              </a:ext>
            </a:extLst>
          </p:cNvPr>
          <p:cNvGrpSpPr/>
          <p:nvPr/>
        </p:nvGrpSpPr>
        <p:grpSpPr>
          <a:xfrm>
            <a:off x="2968638" y="3123922"/>
            <a:ext cx="8575893" cy="3635096"/>
            <a:chOff x="0" y="4881922"/>
            <a:chExt cx="8575893" cy="3635096"/>
          </a:xfrm>
        </p:grpSpPr>
        <p:sp>
          <p:nvSpPr>
            <p:cNvPr id="5" name="Téglalap 4">
              <a:extLst>
                <a:ext uri="{FF2B5EF4-FFF2-40B4-BE49-F238E27FC236}">
                  <a16:creationId xmlns:a16="http://schemas.microsoft.com/office/drawing/2014/main" id="{90D68AE9-6748-4F13-A56A-5BE568AF696F}"/>
                </a:ext>
              </a:extLst>
            </p:cNvPr>
            <p:cNvSpPr/>
            <p:nvPr/>
          </p:nvSpPr>
          <p:spPr>
            <a:xfrm>
              <a:off x="0" y="4881922"/>
              <a:ext cx="6254724" cy="610156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6" name="Szövegdoboz 5">
              <a:extLst>
                <a:ext uri="{FF2B5EF4-FFF2-40B4-BE49-F238E27FC236}">
                  <a16:creationId xmlns:a16="http://schemas.microsoft.com/office/drawing/2014/main" id="{CD792D09-2029-4D42-BA97-E81EBA72AF80}"/>
                </a:ext>
              </a:extLst>
            </p:cNvPr>
            <p:cNvSpPr txBox="1"/>
            <p:nvPr/>
          </p:nvSpPr>
          <p:spPr>
            <a:xfrm>
              <a:off x="2321169" y="7906862"/>
              <a:ext cx="6254724" cy="61015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5720" tIns="45720" rIns="45720" bIns="45720" numCol="1" spcCol="1270" anchor="t" anchorCtr="0">
              <a:noAutofit/>
            </a:bodyPr>
            <a:lstStyle/>
            <a:p>
              <a:pPr marL="0" marR="0" lvl="0" indent="0" algn="l" defTabSz="533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hu-H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Forrás: </a:t>
              </a:r>
              <a:r>
                <a:rPr kumimoji="0" lang="hu-HU" sz="12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Chikán</a:t>
              </a:r>
              <a:r>
                <a:rPr kumimoji="0" lang="hu-H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 Attila: Vállalatgazdaságtan, Aula Kiadó, Budapest, 2006.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594106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Cím 1">
            <a:extLst>
              <a:ext uri="{FF2B5EF4-FFF2-40B4-BE49-F238E27FC236}">
                <a16:creationId xmlns:a16="http://schemas.microsoft.com/office/drawing/2014/main" id="{F558D30F-C7AD-4BD2-B686-4AF0C24F3D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298" y="639763"/>
            <a:ext cx="3997693" cy="5492750"/>
          </a:xfrm>
        </p:spPr>
        <p:txBody>
          <a:bodyPr>
            <a:normAutofit/>
          </a:bodyPr>
          <a:lstStyle/>
          <a:p>
            <a:pPr eaLnBrk="1" hangingPunct="1"/>
            <a:r>
              <a:rPr lang="hu-HU" altLang="hu-HU" sz="6000" dirty="0">
                <a:solidFill>
                  <a:srgbClr val="FFFFFF"/>
                </a:solidFill>
              </a:rPr>
              <a:t>Belső érintettek</a:t>
            </a:r>
          </a:p>
        </p:txBody>
      </p:sp>
      <p:graphicFrame>
        <p:nvGraphicFramePr>
          <p:cNvPr id="6148" name="Tartalom helye 2"/>
          <p:cNvGraphicFramePr>
            <a:graphicFrameLocks noGrp="1"/>
          </p:cNvGraphicFramePr>
          <p:nvPr>
            <p:ph idx="1"/>
            <p:extLst/>
          </p:nvPr>
        </p:nvGraphicFramePr>
        <p:xfrm>
          <a:off x="5288347" y="639763"/>
          <a:ext cx="6254724" cy="54927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4" name="Csoportba foglalás 3">
            <a:extLst>
              <a:ext uri="{FF2B5EF4-FFF2-40B4-BE49-F238E27FC236}">
                <a16:creationId xmlns:a16="http://schemas.microsoft.com/office/drawing/2014/main" id="{3BE05A6A-41AE-4A62-BBDA-F06B1230D9F4}"/>
              </a:ext>
            </a:extLst>
          </p:cNvPr>
          <p:cNvGrpSpPr/>
          <p:nvPr/>
        </p:nvGrpSpPr>
        <p:grpSpPr>
          <a:xfrm>
            <a:off x="6823185" y="6415762"/>
            <a:ext cx="6254724" cy="610156"/>
            <a:chOff x="0" y="4881922"/>
            <a:chExt cx="6254724" cy="610156"/>
          </a:xfrm>
        </p:grpSpPr>
        <p:sp>
          <p:nvSpPr>
            <p:cNvPr id="5" name="Téglalap 4">
              <a:extLst>
                <a:ext uri="{FF2B5EF4-FFF2-40B4-BE49-F238E27FC236}">
                  <a16:creationId xmlns:a16="http://schemas.microsoft.com/office/drawing/2014/main" id="{5612F049-7B54-4E2E-A084-09D1EF9E27CC}"/>
                </a:ext>
              </a:extLst>
            </p:cNvPr>
            <p:cNvSpPr/>
            <p:nvPr/>
          </p:nvSpPr>
          <p:spPr>
            <a:xfrm>
              <a:off x="0" y="4881922"/>
              <a:ext cx="6254724" cy="610156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6" name="Szövegdoboz 5">
              <a:extLst>
                <a:ext uri="{FF2B5EF4-FFF2-40B4-BE49-F238E27FC236}">
                  <a16:creationId xmlns:a16="http://schemas.microsoft.com/office/drawing/2014/main" id="{A7914118-0B0E-4E4F-9224-73339197CF2D}"/>
                </a:ext>
              </a:extLst>
            </p:cNvPr>
            <p:cNvSpPr txBox="1"/>
            <p:nvPr/>
          </p:nvSpPr>
          <p:spPr>
            <a:xfrm>
              <a:off x="0" y="4881922"/>
              <a:ext cx="6254724" cy="61015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5720" tIns="45720" rIns="45720" bIns="45720" numCol="1" spcCol="1270" anchor="t" anchorCtr="0">
              <a:noAutofit/>
            </a:bodyPr>
            <a:lstStyle/>
            <a:p>
              <a:pPr marL="0" marR="0" lvl="0" indent="0" algn="l" defTabSz="533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hu-H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Forrás: </a:t>
              </a:r>
              <a:r>
                <a:rPr kumimoji="0" lang="hu-HU" sz="12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Chikán</a:t>
              </a:r>
              <a:r>
                <a:rPr kumimoji="0" lang="hu-H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 Attila: Vállalatgazdaságtan, Aula Kiadó, Budapest, 2006.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endParaRPr>
            </a:p>
          </p:txBody>
        </p:sp>
      </p:grpSp>
      <p:pic>
        <p:nvPicPr>
          <p:cNvPr id="2" name="Kép 1" descr="A Importância da Gestão dos STAKEHOLDERS no Gerenciamento ...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273" y="2099732"/>
            <a:ext cx="4569741" cy="3189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3233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Cím 1">
            <a:extLst>
              <a:ext uri="{FF2B5EF4-FFF2-40B4-BE49-F238E27FC236}">
                <a16:creationId xmlns:a16="http://schemas.microsoft.com/office/drawing/2014/main" id="{95339DD1-74FA-48D1-A698-CFB4C20EA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298" y="639763"/>
            <a:ext cx="3997693" cy="5492750"/>
          </a:xfrm>
        </p:spPr>
        <p:txBody>
          <a:bodyPr>
            <a:normAutofit/>
          </a:bodyPr>
          <a:lstStyle/>
          <a:p>
            <a:pPr eaLnBrk="1" hangingPunct="1"/>
            <a:r>
              <a:rPr lang="hu-HU" altLang="hu-HU" sz="6000">
                <a:solidFill>
                  <a:srgbClr val="FFFFFF"/>
                </a:solidFill>
              </a:rPr>
              <a:t>Külső érintettek</a:t>
            </a:r>
          </a:p>
        </p:txBody>
      </p:sp>
      <p:graphicFrame>
        <p:nvGraphicFramePr>
          <p:cNvPr id="7172" name="Tartalom helye 2"/>
          <p:cNvGraphicFramePr>
            <a:graphicFrameLocks noGrp="1"/>
          </p:cNvGraphicFramePr>
          <p:nvPr>
            <p:ph idx="1"/>
            <p:extLst/>
          </p:nvPr>
        </p:nvGraphicFramePr>
        <p:xfrm>
          <a:off x="5288347" y="639763"/>
          <a:ext cx="6254724" cy="54927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4" name="Csoportba foglalás 3">
            <a:extLst>
              <a:ext uri="{FF2B5EF4-FFF2-40B4-BE49-F238E27FC236}">
                <a16:creationId xmlns:a16="http://schemas.microsoft.com/office/drawing/2014/main" id="{24051231-ED1B-4600-B40E-4AF6FE92D40E}"/>
              </a:ext>
            </a:extLst>
          </p:cNvPr>
          <p:cNvGrpSpPr/>
          <p:nvPr/>
        </p:nvGrpSpPr>
        <p:grpSpPr>
          <a:xfrm>
            <a:off x="7174878" y="6387627"/>
            <a:ext cx="6254724" cy="610156"/>
            <a:chOff x="0" y="4881922"/>
            <a:chExt cx="6254724" cy="610156"/>
          </a:xfrm>
        </p:grpSpPr>
        <p:sp>
          <p:nvSpPr>
            <p:cNvPr id="5" name="Téglalap 4">
              <a:extLst>
                <a:ext uri="{FF2B5EF4-FFF2-40B4-BE49-F238E27FC236}">
                  <a16:creationId xmlns:a16="http://schemas.microsoft.com/office/drawing/2014/main" id="{463BB25F-5C0C-4E78-B8B8-7C64EB083B01}"/>
                </a:ext>
              </a:extLst>
            </p:cNvPr>
            <p:cNvSpPr/>
            <p:nvPr/>
          </p:nvSpPr>
          <p:spPr>
            <a:xfrm>
              <a:off x="0" y="4881922"/>
              <a:ext cx="6254724" cy="610156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6" name="Szövegdoboz 5">
              <a:extLst>
                <a:ext uri="{FF2B5EF4-FFF2-40B4-BE49-F238E27FC236}">
                  <a16:creationId xmlns:a16="http://schemas.microsoft.com/office/drawing/2014/main" id="{E08D849E-78F9-474D-83EF-091BED7E9702}"/>
                </a:ext>
              </a:extLst>
            </p:cNvPr>
            <p:cNvSpPr txBox="1"/>
            <p:nvPr/>
          </p:nvSpPr>
          <p:spPr>
            <a:xfrm>
              <a:off x="0" y="4881922"/>
              <a:ext cx="6254724" cy="61015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5720" tIns="45720" rIns="45720" bIns="45720" numCol="1" spcCol="1270" anchor="t" anchorCtr="0">
              <a:noAutofit/>
            </a:bodyPr>
            <a:lstStyle/>
            <a:p>
              <a:pPr marL="0" marR="0" lvl="0" indent="0" algn="l" defTabSz="533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hu-H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Forrás: </a:t>
              </a:r>
              <a:r>
                <a:rPr kumimoji="0" lang="hu-HU" sz="12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Chikán</a:t>
              </a:r>
              <a:r>
                <a:rPr kumimoji="0" lang="hu-H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 Attila: Vállalatgazdaságtan, Aula Kiadó, Budapest, 2006.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endParaRPr>
            </a:p>
          </p:txBody>
        </p:sp>
      </p:grpSp>
      <p:pic>
        <p:nvPicPr>
          <p:cNvPr id="2" name="Kép 1" descr="Building Rapport Quickly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243" y="1061157"/>
            <a:ext cx="3484473" cy="3377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3803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>
            <a:extLst>
              <a:ext uri="{FF2B5EF4-FFF2-40B4-BE49-F238E27FC236}">
                <a16:creationId xmlns:a16="http://schemas.microsoft.com/office/drawing/2014/main" id="{48574295-30D7-49F4-8F5D-8E3272BF4E6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hu-HU" altLang="hu-HU" dirty="0" smtClean="0"/>
              <a:t>Érintettek </a:t>
            </a:r>
            <a:r>
              <a:rPr lang="hu-HU" altLang="hu-HU" dirty="0"/>
              <a:t>elemzése</a:t>
            </a:r>
          </a:p>
        </p:txBody>
      </p:sp>
      <p:sp>
        <p:nvSpPr>
          <p:cNvPr id="8195" name="Rectangle 3">
            <a:extLst>
              <a:ext uri="{FF2B5EF4-FFF2-40B4-BE49-F238E27FC236}">
                <a16:creationId xmlns:a16="http://schemas.microsoft.com/office/drawing/2014/main" id="{4B05B3E4-0899-4E5D-B9F1-7B1089019076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hu-HU" altLang="hu-HU" dirty="0"/>
              <a:t>Azon civil csoportok, közintézmények, </a:t>
            </a:r>
            <a:r>
              <a:rPr lang="hu-HU" altLang="hu-HU" dirty="0" smtClean="0"/>
              <a:t>vállalatok </a:t>
            </a:r>
            <a:r>
              <a:rPr lang="hu-HU" altLang="hu-HU" dirty="0"/>
              <a:t>feltérképezése és elemzése, amelyeknek valamilyen érdeke fűződik </a:t>
            </a:r>
            <a:r>
              <a:rPr lang="hu-HU" altLang="hu-HU" dirty="0">
                <a:solidFill>
                  <a:srgbClr val="FF0000"/>
                </a:solidFill>
              </a:rPr>
              <a:t>a cég sikeréhez vagy bukásához.</a:t>
            </a:r>
          </a:p>
          <a:p>
            <a:pPr eaLnBrk="1" hangingPunct="1"/>
            <a:r>
              <a:rPr lang="hu-HU" altLang="hu-HU" dirty="0"/>
              <a:t>A különböző érdekeltek azonosítása</a:t>
            </a:r>
          </a:p>
          <a:p>
            <a:pPr lvl="1" eaLnBrk="1" hangingPunct="1">
              <a:buFont typeface="Arial" panose="020B0604020202020204" pitchFamily="34" charset="0"/>
              <a:buChar char="•"/>
            </a:pPr>
            <a:r>
              <a:rPr lang="hu-HU" altLang="hu-HU" dirty="0"/>
              <a:t>Érinti a projekt</a:t>
            </a:r>
          </a:p>
          <a:p>
            <a:pPr lvl="1" eaLnBrk="1" hangingPunct="1">
              <a:buFont typeface="Arial" panose="020B0604020202020204" pitchFamily="34" charset="0"/>
              <a:buChar char="•"/>
            </a:pPr>
            <a:r>
              <a:rPr lang="hu-HU" altLang="hu-HU" dirty="0"/>
              <a:t>Befolyásolhatja a projektet</a:t>
            </a:r>
          </a:p>
          <a:p>
            <a:pPr lvl="1" eaLnBrk="1" hangingPunct="1">
              <a:buFont typeface="Arial" panose="020B0604020202020204" pitchFamily="34" charset="0"/>
              <a:buChar char="•"/>
            </a:pPr>
            <a:r>
              <a:rPr lang="hu-HU" altLang="hu-HU" dirty="0"/>
              <a:t>Lehetséges projekt partner</a:t>
            </a:r>
          </a:p>
          <a:p>
            <a:pPr lvl="1" eaLnBrk="1" hangingPunct="1">
              <a:buFont typeface="Arial" panose="020B0604020202020204" pitchFamily="34" charset="0"/>
              <a:buChar char="•"/>
            </a:pPr>
            <a:r>
              <a:rPr lang="hu-HU" altLang="hu-HU" dirty="0"/>
              <a:t>„Konfliktusos” szereplők</a:t>
            </a:r>
          </a:p>
        </p:txBody>
      </p:sp>
    </p:spTree>
    <p:extLst>
      <p:ext uri="{BB962C8B-B14F-4D97-AF65-F5344CB8AC3E}">
        <p14:creationId xmlns:p14="http://schemas.microsoft.com/office/powerpoint/2010/main" val="3117701253"/>
      </p:ext>
    </p:extLst>
  </p:cSld>
  <p:clrMapOvr>
    <a:masterClrMapping/>
  </p:clrMapOvr>
</p:sld>
</file>

<file path=ppt/theme/theme1.xml><?xml version="1.0" encoding="utf-8"?>
<a:theme xmlns:a="http://schemas.openxmlformats.org/drawingml/2006/main" name="Nagyvárosi">
  <a:themeElements>
    <a:clrScheme name="Metropolitan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F03B5E"/>
      </a:accent1>
      <a:accent2>
        <a:srgbClr val="DC6FEC"/>
      </a:accent2>
      <a:accent3>
        <a:srgbClr val="60B1F2"/>
      </a:accent3>
      <a:accent4>
        <a:srgbClr val="6AD5BB"/>
      </a:accent4>
      <a:accent5>
        <a:srgbClr val="E8AB4E"/>
      </a:accent5>
      <a:accent6>
        <a:srgbClr val="F56447"/>
      </a:accent6>
      <a:hlink>
        <a:srgbClr val="8F8F8F"/>
      </a:hlink>
      <a:folHlink>
        <a:srgbClr val="A5A5A5"/>
      </a:folHlink>
    </a:clrScheme>
    <a:fontScheme name="Metropolita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Metropolitan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00000"/>
                <a:lumMod val="110000"/>
              </a:schemeClr>
            </a:gs>
            <a:gs pos="50000">
              <a:schemeClr val="phClr">
                <a:tint val="75000"/>
                <a:satMod val="101000"/>
                <a:lumMod val="105000"/>
              </a:schemeClr>
            </a:gs>
            <a:gs pos="100000">
              <a:schemeClr val="phClr">
                <a:tint val="82000"/>
                <a:satMod val="104000"/>
                <a:lumMod val="105000"/>
              </a:schemeClr>
            </a:gs>
          </a:gsLst>
          <a:lin ang="27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0000"/>
                <a:lumMod val="100000"/>
              </a:schemeClr>
            </a:gs>
            <a:gs pos="100000">
              <a:schemeClr val="phClr">
                <a:shade val="80000"/>
                <a:satMod val="100000"/>
                <a:lumMod val="99000"/>
              </a:schemeClr>
            </a:gs>
          </a:gsLst>
          <a:lin ang="27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tropolitan" id="{4C5440D6-04D2-4954-96CF-F251137069B2}" vid="{33ACF124-275F-44F2-8DE0-0A755069829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3193</TotalTime>
  <Words>2013</Words>
  <Application>Microsoft Office PowerPoint</Application>
  <PresentationFormat>Szélesvásznú</PresentationFormat>
  <Paragraphs>166</Paragraphs>
  <Slides>40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6</vt:i4>
      </vt:variant>
      <vt:variant>
        <vt:lpstr>Téma</vt:lpstr>
      </vt:variant>
      <vt:variant>
        <vt:i4>1</vt:i4>
      </vt:variant>
      <vt:variant>
        <vt:lpstr>Diacímek</vt:lpstr>
      </vt:variant>
      <vt:variant>
        <vt:i4>40</vt:i4>
      </vt:variant>
    </vt:vector>
  </HeadingPairs>
  <TitlesOfParts>
    <vt:vector size="47" baseType="lpstr">
      <vt:lpstr>Arial</vt:lpstr>
      <vt:lpstr>Calibri</vt:lpstr>
      <vt:lpstr>Calibri Light</vt:lpstr>
      <vt:lpstr>Times New Roman</vt:lpstr>
      <vt:lpstr>VodafoneRegular</vt:lpstr>
      <vt:lpstr>Wingdings</vt:lpstr>
      <vt:lpstr>Nagyvárosi</vt:lpstr>
      <vt:lpstr>Innovatív vállalkozás menedzsment  - A vállalkozás társadalmi felelőssége és társadalmi hatása és a társadalmi célú vállalkozás - </vt:lpstr>
      <vt:lpstr>Mai elméletek és feladatok</vt:lpstr>
      <vt:lpstr>A vállalkozás érintettjei, externáliái és a tulajdonosi értékelmélet</vt:lpstr>
      <vt:lpstr>A vállalkozás érintettjei</vt:lpstr>
      <vt:lpstr>PowerPoint-bemutató</vt:lpstr>
      <vt:lpstr>Stakeholder – érintett </vt:lpstr>
      <vt:lpstr>Belső érintettek</vt:lpstr>
      <vt:lpstr>Külső érintettek</vt:lpstr>
      <vt:lpstr>Érintettek elemzése</vt:lpstr>
      <vt:lpstr>PowerPoint-bemutató</vt:lpstr>
      <vt:lpstr>Érdekeltek (érintettek) elemzése (támogatott projektek esetén)</vt:lpstr>
      <vt:lpstr>Érdekeltek elemzése (támogatott projektek esetén)</vt:lpstr>
      <vt:lpstr>Érdekeltek elemzése</vt:lpstr>
      <vt:lpstr>PowerPoint-bemutató</vt:lpstr>
      <vt:lpstr>  Tulajdonosi értékelmélet vagy érintett-elmélet?  </vt:lpstr>
      <vt:lpstr>Érintettek és cég szembenállása</vt:lpstr>
      <vt:lpstr>A vállalkozások etikus irányítása</vt:lpstr>
      <vt:lpstr>Elszámoltathatóság és irányítás</vt:lpstr>
      <vt:lpstr>Morál és feddhetetlenség az üzletben</vt:lpstr>
      <vt:lpstr>Etikus kultúra létrehozása</vt:lpstr>
      <vt:lpstr>Greenwashing – Színlelt környezettudatosság</vt:lpstr>
      <vt:lpstr>Ellenpéldák</vt:lpstr>
      <vt:lpstr>Vállalkozások társadalmi felelősségvállalása (CSR)</vt:lpstr>
      <vt:lpstr>Vállalkozások társadalmi felelősségvállalása (CSR)</vt:lpstr>
      <vt:lpstr>PowerPoint-bemutató</vt:lpstr>
      <vt:lpstr>Ikea2020</vt:lpstr>
      <vt:lpstr>Magnet Bank</vt:lpstr>
      <vt:lpstr>PowerPoint-bemutató</vt:lpstr>
      <vt:lpstr>Társadalmi startupok</vt:lpstr>
      <vt:lpstr>PowerPoint-bemutató</vt:lpstr>
      <vt:lpstr>PowerPoint-bemutató</vt:lpstr>
      <vt:lpstr>PowerPoint-bemutató</vt:lpstr>
      <vt:lpstr>Magikme</vt:lpstr>
      <vt:lpstr>PowerPoint-bemutató</vt:lpstr>
      <vt:lpstr>PowerPoint-bemutató</vt:lpstr>
      <vt:lpstr>Remodel    </vt:lpstr>
      <vt:lpstr>Nem Adom Fel Kávézó és Étterem</vt:lpstr>
      <vt:lpstr>Social startup – Társadalmi  startup (Social entrepreneurship)</vt:lpstr>
      <vt:lpstr>Miért fontosak ezek a témák?</vt:lpstr>
      <vt:lpstr>Szeminárium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PowerPoint-bemutató</dc:title>
  <dc:creator>Admin</dc:creator>
  <cp:lastModifiedBy>Admin</cp:lastModifiedBy>
  <cp:revision>56</cp:revision>
  <dcterms:created xsi:type="dcterms:W3CDTF">2018-11-18T13:05:30Z</dcterms:created>
  <dcterms:modified xsi:type="dcterms:W3CDTF">2019-04-14T22:57:07Z</dcterms:modified>
</cp:coreProperties>
</file>